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8" r:id="rId3"/>
  </p:sldMasterIdLst>
  <p:notesMasterIdLst>
    <p:notesMasterId r:id="rId5"/>
  </p:notesMasterIdLst>
  <p:handoutMasterIdLst>
    <p:handoutMasterId r:id="rId39"/>
  </p:handoutMasterIdLst>
  <p:sldIdLst>
    <p:sldId id="306" r:id="rId4"/>
    <p:sldId id="309" r:id="rId6"/>
    <p:sldId id="261" r:id="rId7"/>
    <p:sldId id="323" r:id="rId8"/>
    <p:sldId id="324" r:id="rId9"/>
    <p:sldId id="325" r:id="rId10"/>
    <p:sldId id="326" r:id="rId11"/>
    <p:sldId id="351"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52" r:id="rId31"/>
    <p:sldId id="345" r:id="rId32"/>
    <p:sldId id="346" r:id="rId33"/>
    <p:sldId id="347" r:id="rId34"/>
    <p:sldId id="354" r:id="rId35"/>
    <p:sldId id="353" r:id="rId36"/>
    <p:sldId id="349" r:id="rId37"/>
    <p:sldId id="294" r:id="rId38"/>
  </p:sldIdLst>
  <p:sldSz cx="12192000" cy="6858000"/>
  <p:notesSz cx="6858000" cy="9144000"/>
  <p:embeddedFontLst>
    <p:embeddedFont>
      <p:font typeface="思源黑体 CN Normal" panose="020B0400000000000000" pitchFamily="34" charset="-122"/>
      <p:regular r:id="rId43"/>
    </p:embeddedFont>
    <p:embeddedFont>
      <p:font typeface="微软雅黑" pitchFamily="34" charset="-122"/>
      <p:regular r:id="rId44"/>
    </p:embeddedFont>
    <p:embeddedFont>
      <p:font typeface="思源黑体 CN Medium" pitchFamily="34" charset="-122"/>
      <p:regular r:id="rId45"/>
    </p:embeddedFont>
    <p:embeddedFont>
      <p:font typeface="思源黑体 CN Heavy" pitchFamily="34" charset="-122"/>
      <p:regular r:id="rId46"/>
    </p:embeddedFont>
    <p:embeddedFont>
      <p:font typeface="等线"/>
      <p:regular r:id="rId47"/>
    </p:embeddedFont>
    <p:embeddedFont>
      <p:font typeface="等线" pitchFamily="2" charset="-122"/>
      <p:regular r:id="rId48"/>
    </p:embeddedFont>
    <p:embeddedFont>
      <p:font typeface="思源宋体 CN Heavy" pitchFamily="18" charset="-122"/>
      <p:regular r:id="rId49"/>
    </p:embeddedFont>
    <p:embeddedFont>
      <p:font typeface="Consolas" panose="020B0609020204030204" pitchFamily="49" charset="0"/>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7310" userDrawn="1">
          <p15:clr>
            <a:srgbClr val="A4A3A4"/>
          </p15:clr>
        </p15:guide>
        <p15:guide id="5" orient="horz" pos="300" userDrawn="1">
          <p15:clr>
            <a:srgbClr val="A4A3A4"/>
          </p15:clr>
        </p15:guide>
        <p15:guide id="6" orient="horz" pos="4042" userDrawn="1">
          <p15:clr>
            <a:srgbClr val="A4A3A4"/>
          </p15:clr>
        </p15:guide>
        <p15:guide id="7" pos="3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AF2125"/>
    <a:srgbClr val="CCECFF"/>
    <a:srgbClr val="595959"/>
    <a:srgbClr val="000000"/>
    <a:srgbClr val="F03434"/>
    <a:srgbClr val="EF2929"/>
    <a:srgbClr val="EF2D2D"/>
    <a:srgbClr val="F03C3C"/>
    <a:srgbClr val="A3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0" autoAdjust="0"/>
    <p:restoredTop sz="81636" autoAdjust="0"/>
  </p:normalViewPr>
  <p:slideViewPr>
    <p:cSldViewPr snapToGrid="0" showGuides="1">
      <p:cViewPr varScale="1">
        <p:scale>
          <a:sx n="108" d="100"/>
          <a:sy n="108" d="100"/>
        </p:scale>
        <p:origin x="92" y="120"/>
      </p:cViewPr>
      <p:guideLst>
        <p:guide pos="7310"/>
        <p:guide orient="horz" pos="300"/>
        <p:guide orient="horz" pos="4042"/>
        <p:guide pos="370"/>
      </p:guideLst>
    </p:cSldViewPr>
  </p:slideViewPr>
  <p:notesTextViewPr>
    <p:cViewPr>
      <p:scale>
        <a:sx n="1" d="1"/>
        <a:sy n="1" d="1"/>
      </p:scale>
      <p:origin x="0" y="0"/>
    </p:cViewPr>
  </p:notesTextViewPr>
  <p:sorterViewPr>
    <p:cViewPr>
      <p:scale>
        <a:sx n="33" d="100"/>
        <a:sy n="33" d="100"/>
      </p:scale>
      <p:origin x="0" y="-1584"/>
    </p:cViewPr>
  </p:sorterViewPr>
  <p:notesViewPr>
    <p:cSldViewPr snapToGrid="0">
      <p:cViewPr varScale="1">
        <p:scale>
          <a:sx n="85" d="100"/>
          <a:sy n="85" d="100"/>
        </p:scale>
        <p:origin x="716"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gs" Target="tags/tag27.xml"/><Relationship Id="rId50" Type="http://schemas.openxmlformats.org/officeDocument/2006/relationships/font" Target="fonts/font8.fntdata"/><Relationship Id="rId5" Type="http://schemas.openxmlformats.org/officeDocument/2006/relationships/notesMaster" Target="notesMasters/notesMaster1.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CEA0EF-C3CE-416C-BB25-E4440FA6F81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90513C-E66C-4BB4-B167-D0C636C802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展示了评价评级的分布情况</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显示了不同评级的频率分布</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帮助理解评级数据的整体分布状况</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有助于理解关于产品缺点的意见分布。</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展示了服装构造与评价评级之间的关系。</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以构造类型为</a:t>
            </a:r>
            <a: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X</a:t>
            </a:r>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轴，评价评级为</a:t>
            </a:r>
            <a: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Y</a:t>
            </a:r>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轴，</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显示了不同构造类型下评价评级的分布情况和不同质量等级的缺点等级的分布，</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zh-CN" altLang="en-US"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有助于理解质量和评级之间是否存在相关性。</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503050405090304" pitchFamily="18" charset="0"/>
                <a:ea typeface="宋体" pitchFamily="2" charset="-122"/>
                <a:cs typeface="Times New Roman" panose="02020503050405090304" pitchFamily="18" charset="0"/>
              </a:rPr>
              <a:t>展示了颜色的分布情况，显示了不同颜色的出现频率，帮助了解数据集中各种颜色的使用情况。</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en-US" altLang="zh-CN" sz="1800" dirty="0">
                <a:effectLst/>
                <a:latin typeface="Times New Roman" panose="02020503050405090304" pitchFamily="18" charset="0"/>
                <a:ea typeface="宋体" pitchFamily="2" charset="-122"/>
                <a:cs typeface="Times New Roman" panose="02020503050405090304" pitchFamily="18" charset="0"/>
              </a:rPr>
              <a:t>0</a:t>
            </a:r>
            <a:r>
              <a:rPr lang="zh-CN" altLang="en-US" sz="1800" dirty="0">
                <a:effectLst/>
                <a:latin typeface="Times New Roman" panose="02020503050405090304" pitchFamily="18" charset="0"/>
                <a:ea typeface="宋体" pitchFamily="2" charset="-122"/>
                <a:cs typeface="Times New Roman" panose="02020503050405090304" pitchFamily="18" charset="0"/>
              </a:rPr>
              <a:t>最多的原因是缺失值填充</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503050405090304" pitchFamily="18" charset="0"/>
                <a:ea typeface="宋体" pitchFamily="2" charset="-122"/>
                <a:cs typeface="Times New Roman" panose="02020503050405090304" pitchFamily="18" charset="0"/>
              </a:rPr>
              <a:t>展示了数值变量之间的关系，对角线上是每个数值变量的分布（核密度估计），</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非对角线上是不同数值变量之间的散点图，有助于观察数值属性之间的相关性和分布情况，</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对于可视化数字属性之间的关系和分布十分有意义。</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503050405090304" pitchFamily="18" charset="0"/>
                <a:ea typeface="宋体" pitchFamily="2" charset="-122"/>
                <a:cs typeface="Times New Roman" panose="02020503050405090304" pitchFamily="18" charset="0"/>
              </a:rPr>
              <a:t>展示了数值变量之间的关系，对角线上是每个数值变量的分布（核密度估计），</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非对角线上是不同数值变量之间的散点图，有助于观察数值属性之间的相关性和分布情况，</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对于可视化数字属性之间的关系和分布十分有意义。</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这个词云直观地表示了评论中出现频率最高的单词。</a:t>
            </a:r>
            <a:b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每个单词的大小与其频率成正比。</a:t>
            </a:r>
            <a:b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它给出了在评论中表达的主要主题或观点的快速概述。</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503050405090304" pitchFamily="18" charset="0"/>
                <a:ea typeface="宋体" pitchFamily="2" charset="-122"/>
                <a:cs typeface="Times New Roman" panose="02020503050405090304" pitchFamily="18" charset="0"/>
              </a:rPr>
              <a:t>展示了评论文本中的词频分布，词出现的频率越高，其在词云中的显示越突出，</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用于直观展示评论中常出现的词语，</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能够给出在评论中表达的主要主题或观点的快速概述。</a:t>
            </a:r>
            <a:endParaRPr lang="zh-CN" altLang="en-US" sz="1800"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情感分析使用自然语言处理技术来确定一段文本中表达的情感。</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在本例中，它被应用于</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列，以评估评论通常是积极的、消极的还是中立的。</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我们使用</a:t>
            </a:r>
            <a:r>
              <a:rPr lang="en-US" altLang="zh-CN" sz="1800" dirty="0" err="1">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TextBlob</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库，它为常见的</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NLP</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任务</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包括情感分析</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提供了一个简单的</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API</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对于每个评论，我们计算极性，这是一种从</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- 1(</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消极</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到</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积极</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的情绪度量。</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情感分析使用自然语言处理技术来确定一段文本中表达的情感。</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在本例中，它被应用于</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列，以评估评论通常是积极的、消极的还是中立的。</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我们使用</a:t>
            </a:r>
            <a:r>
              <a:rPr lang="en-US" altLang="zh-CN" sz="1800" dirty="0" err="1">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TextBlob</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库，它为常见的</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NLP</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任务</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包括情感分析</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提供了一个简单的</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API</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对于每个评论，我们计算极性，这是一种从</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- 1(</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消极</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到</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积极</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的情绪度量。</a:t>
            </a:r>
            <a:endParaRPr lang="zh-CN" altLang="en-US" sz="1800" dirty="0"/>
          </a:p>
          <a:p>
            <a:endPar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endPar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可以看出评论的情绪分值集中在</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0.25</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附近，说明还是正面评论占多数。</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这里使用热力图的形式展示变量之间的相关系数的关系</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503050405090304" pitchFamily="18" charset="0"/>
                <a:ea typeface="宋体" pitchFamily="2" charset="-122"/>
                <a:cs typeface="Times New Roman" panose="02020503050405090304" pitchFamily="18" charset="0"/>
              </a:rPr>
              <a:t>展示了数值变量之间的关系，对角线上是每个数值变量的分布（核密度估计），</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非对角线上是不同数值变量之间的散点图，有助于观察数值属性之间的相关性和分布情况，</a:t>
            </a:r>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endParaRPr lang="en-US" altLang="zh-CN" sz="1800" dirty="0">
              <a:effectLst/>
              <a:latin typeface="Times New Roman" panose="02020503050405090304" pitchFamily="18" charset="0"/>
              <a:ea typeface="宋体" pitchFamily="2" charset="-122"/>
              <a:cs typeface="Times New Roman" panose="02020503050405090304" pitchFamily="18" charset="0"/>
            </a:endParaRPr>
          </a:p>
          <a:p>
            <a:r>
              <a:rPr lang="zh-CN" altLang="zh-CN" sz="1800" dirty="0">
                <a:effectLst/>
                <a:latin typeface="Times New Roman" panose="02020503050405090304" pitchFamily="18" charset="0"/>
                <a:ea typeface="宋体" pitchFamily="2" charset="-122"/>
                <a:cs typeface="Times New Roman" panose="02020503050405090304" pitchFamily="18" charset="0"/>
              </a:rPr>
              <a:t>对于可视化数字属性之间的关系和分布十分有意义。</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solidFill>
                  <a:srgbClr val="808080"/>
                </a:solidFill>
                <a:effectLst/>
              </a:rPr>
              <a:t># </a:t>
            </a:r>
            <a:r>
              <a:rPr lang="zh-CN" altLang="en-US" sz="2800" dirty="0">
                <a:solidFill>
                  <a:srgbClr val="808080"/>
                </a:solidFill>
                <a:effectLst/>
                <a:latin typeface="宋体" pitchFamily="2" charset="-122"/>
                <a:ea typeface="宋体" pitchFamily="2" charset="-122"/>
              </a:rPr>
              <a:t>特征重要性分析确定哪些变量对预测模型中的目标变量影响最大。</a:t>
            </a:r>
            <a:br>
              <a:rPr lang="zh-CN" altLang="en-US" sz="2800" dirty="0">
                <a:solidFill>
                  <a:srgbClr val="808080"/>
                </a:solidFill>
                <a:effectLst/>
                <a:latin typeface="宋体" pitchFamily="2" charset="-122"/>
                <a:ea typeface="宋体" pitchFamily="2" charset="-122"/>
              </a:rPr>
            </a:br>
            <a:r>
              <a:rPr lang="en-US" altLang="zh-CN" sz="2800" dirty="0">
                <a:solidFill>
                  <a:srgbClr val="808080"/>
                </a:solidFill>
                <a:effectLst/>
              </a:rPr>
              <a:t># </a:t>
            </a:r>
            <a:r>
              <a:rPr lang="zh-CN" altLang="en-US" sz="2800" dirty="0">
                <a:solidFill>
                  <a:srgbClr val="808080"/>
                </a:solidFill>
                <a:effectLst/>
                <a:latin typeface="宋体" pitchFamily="2" charset="-122"/>
                <a:ea typeface="宋体" pitchFamily="2" charset="-122"/>
              </a:rPr>
              <a:t>它有助于理解哪些属性在做出预测时最具影响力。</a:t>
            </a:r>
            <a:br>
              <a:rPr lang="zh-CN" altLang="en-US" sz="2800" dirty="0">
                <a:solidFill>
                  <a:srgbClr val="808080"/>
                </a:solidFill>
                <a:effectLst/>
                <a:latin typeface="宋体" pitchFamily="2" charset="-122"/>
                <a:ea typeface="宋体" pitchFamily="2" charset="-122"/>
              </a:rPr>
            </a:br>
            <a:r>
              <a:rPr lang="en-US" altLang="zh-CN" sz="2800" dirty="0">
                <a:solidFill>
                  <a:srgbClr val="808080"/>
                </a:solidFill>
                <a:effectLst/>
              </a:rPr>
              <a:t># </a:t>
            </a:r>
            <a:r>
              <a:rPr lang="zh-CN" altLang="en-US" sz="2800" dirty="0">
                <a:solidFill>
                  <a:srgbClr val="808080"/>
                </a:solidFill>
                <a:effectLst/>
                <a:latin typeface="宋体" pitchFamily="2" charset="-122"/>
                <a:ea typeface="宋体" pitchFamily="2" charset="-122"/>
              </a:rPr>
              <a:t>我们使用随机森林回归器来估计基于训练模型的特征重要性。</a:t>
            </a:r>
            <a:endParaRPr lang="zh-CN" altLang="en-US" sz="2800" dirty="0">
              <a:solidFill>
                <a:srgbClr val="A9B7C6"/>
              </a:solidFill>
              <a:effectLst/>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聚类是一种用于将相似数据点分组在一起的技术。</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它有助于发现数据中的模式和结构。</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我们使用</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K-Means</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聚类算法基于</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“Materials”</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等属性对项目进行聚类。</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将结果集群分配给每个项目。</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从聚类的数量以及前面的情感分析结果来看，</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0</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类应该是正面评论，</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是负面评论，</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2</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是中性评论。</a:t>
            </a:r>
            <a:endParaRPr lang="zh-CN" altLang="en-US" sz="1800"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主题建模是一种用于发现文本文档集合中的主题的技术。</a:t>
            </a:r>
            <a:endParaRPr lang="en-US"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endParaRPr>
          </a:p>
          <a:p>
            <a:br>
              <a:rPr lang="en-US"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这有助于理解评论中讨论的主要主题。</a:t>
            </a:r>
            <a:endParaRPr lang="en-US"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endParaRPr>
          </a:p>
          <a:p>
            <a:br>
              <a:rPr lang="en-US"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2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我们使用一种流行的主题建模算法潜狄利克雷分配来识别评论中的主题。</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33333"/>
                </a:solidFill>
                <a:effectLst/>
                <a:latin typeface="阿里巴巴普惠体 3.0 75 SemiBold" panose="00020600040101010101" pitchFamily="18" charset="-122"/>
              </a:rPr>
              <a:t>情感分析有效地揭示了消费者对服装产品的情感倾向。通过评论的情感标签，我们观察到大部分消费者的情感是积极的，展现了对产品的满意和喜爱。同时，我们也发现了一些负面情感的评论，这为企业提供了改进产品的机会和方向。</a:t>
            </a:r>
            <a:endParaRPr lang="en-US" altLang="zh-CN" b="0" i="0" dirty="0">
              <a:solidFill>
                <a:srgbClr val="333333"/>
              </a:solidFill>
              <a:effectLst/>
              <a:latin typeface="阿里巴巴普惠体 3.0 75 SemiBold" panose="00020600040101010101" pitchFamily="18" charset="-122"/>
            </a:endParaRPr>
          </a:p>
          <a:p>
            <a:pPr algn="l">
              <a:buFont typeface="+mj-lt"/>
              <a:buAutoNum type="arabicPeriod"/>
            </a:pPr>
            <a:endParaRPr lang="zh-CN" altLang="en-US" b="0" i="0" dirty="0">
              <a:solidFill>
                <a:srgbClr val="333333"/>
              </a:solidFill>
              <a:effectLst/>
              <a:latin typeface="阿里巴巴普惠体 3.0 75 SemiBold" panose="00020600040101010101" pitchFamily="18" charset="-122"/>
            </a:endParaRPr>
          </a:p>
          <a:p>
            <a:pPr algn="l">
              <a:buFont typeface="+mj-lt"/>
              <a:buAutoNum type="arabicPeriod"/>
            </a:pPr>
            <a:r>
              <a:rPr lang="zh-CN" altLang="en-US" b="0" i="0" dirty="0">
                <a:solidFill>
                  <a:srgbClr val="333333"/>
                </a:solidFill>
                <a:effectLst/>
                <a:latin typeface="阿里巴巴普惠体 3.0 75 SemiBold" panose="00020600040101010101" pitchFamily="18" charset="-122"/>
              </a:rPr>
              <a:t>聚类分析帮助我们发现了消费者群体的不同特征和行为模式。通过聚类，我们将消费者划分为不同的群体，每个群体都有其独特的购买偏好和消费习惯。这为企业制定个性化营销策略提供了重要的参考，可以针对不同群体采取不同的推广措施。</a:t>
            </a:r>
            <a:endParaRPr lang="en-US" altLang="zh-CN" b="0" i="0" dirty="0">
              <a:solidFill>
                <a:srgbClr val="333333"/>
              </a:solidFill>
              <a:effectLst/>
              <a:latin typeface="阿里巴巴普惠体 3.0 75 SemiBold" panose="00020600040101010101" pitchFamily="18" charset="-122"/>
            </a:endParaRPr>
          </a:p>
          <a:p>
            <a:pPr algn="l">
              <a:buFont typeface="+mj-lt"/>
              <a:buAutoNum type="arabicPeriod"/>
            </a:pPr>
            <a:endParaRPr lang="zh-CN" altLang="en-US" b="0" i="0" dirty="0">
              <a:solidFill>
                <a:srgbClr val="333333"/>
              </a:solidFill>
              <a:effectLst/>
              <a:latin typeface="阿里巴巴普惠体 3.0 75 SemiBold" panose="00020600040101010101" pitchFamily="18" charset="-122"/>
            </a:endParaRPr>
          </a:p>
          <a:p>
            <a:pPr algn="l">
              <a:buFont typeface="+mj-lt"/>
              <a:buAutoNum type="arabicPeriod"/>
            </a:pPr>
            <a:r>
              <a:rPr lang="en-US" altLang="zh-CN" b="0" i="0" dirty="0">
                <a:solidFill>
                  <a:srgbClr val="333333"/>
                </a:solidFill>
                <a:effectLst/>
                <a:latin typeface="阿里巴巴普惠体 3.0 75 SemiBold" panose="00020600040101010101" pitchFamily="18" charset="-122"/>
              </a:rPr>
              <a:t>LDA</a:t>
            </a:r>
            <a:r>
              <a:rPr lang="zh-CN" altLang="en-US" b="0" i="0" dirty="0">
                <a:solidFill>
                  <a:srgbClr val="333333"/>
                </a:solidFill>
                <a:effectLst/>
                <a:latin typeface="阿里巴巴普惠体 3.0 75 SemiBold" panose="00020600040101010101" pitchFamily="18" charset="-122"/>
              </a:rPr>
              <a:t>主题分析挖掘了评论中的关键主题和关注点。通过主题分析，我们发现消费者关注的主要包括产品质量、舒适度、款式设计、价格等方面。这为企业优化产品设计和改进服务质量提供了明确的方向，可以针对消费者的关注点进行产品改进和提升。</a:t>
            </a:r>
            <a:endParaRPr lang="en-US" altLang="zh-CN" b="0" i="0" dirty="0">
              <a:solidFill>
                <a:srgbClr val="333333"/>
              </a:solidFill>
              <a:effectLst/>
              <a:latin typeface="阿里巴巴普惠体 3.0 75 SemiBold" panose="00020600040101010101" pitchFamily="18" charset="-122"/>
            </a:endParaRPr>
          </a:p>
          <a:p>
            <a:pPr algn="l">
              <a:buFont typeface="+mj-lt"/>
              <a:buAutoNum type="arabicPeriod"/>
            </a:pPr>
            <a:endParaRPr lang="zh-CN" altLang="en-US" b="0" i="0" dirty="0">
              <a:solidFill>
                <a:srgbClr val="333333"/>
              </a:solidFill>
              <a:effectLst/>
              <a:latin typeface="阿里巴巴普惠体 3.0 75 SemiBold" panose="00020600040101010101" pitchFamily="18" charset="-122"/>
            </a:endParaRPr>
          </a:p>
          <a:p>
            <a:pPr algn="l"/>
            <a:r>
              <a:rPr lang="zh-CN" altLang="en-US" b="0" i="0" dirty="0">
                <a:solidFill>
                  <a:srgbClr val="4D4D4D"/>
                </a:solidFill>
                <a:effectLst/>
                <a:latin typeface="阿里巴巴普惠体 3.0 75 SemiBold" panose="00020600040101010101" pitchFamily="18" charset="-122"/>
              </a:rPr>
              <a:t>综上所述，本实验通过对服装产品类的消费者评论进行综合分析，提供了更全面、更深入的市场洞察和决策支持。企业可以根据实验结果，调整产品策略，改进服务质量，提升市场竞争力。同时，本实验的方法和结果也对其他领域的消费者评论分析具有一定的借鉴意义和参考价值。在未来，可以进一步拓展分析方法，结合更多维度的数据，以更准确地洞察消费者需求和市场趋势。</a:t>
            </a:r>
            <a:endParaRPr lang="zh-CN" altLang="en-US" b="0" i="0" dirty="0">
              <a:solidFill>
                <a:srgbClr val="4D4D4D"/>
              </a:solidFill>
              <a:effectLst/>
              <a:latin typeface="阿里巴巴普惠体 3.0 75 SemiBold" panose="00020600040101010101" pitchFamily="18"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微软雅黑" panose="020B0503020204020204" pitchFamily="34" charset="-122"/>
              </a:rPr>
              <a:t>本研究旨在通过对服装产品类的消费者评论进行综合分析，</a:t>
            </a:r>
            <a:endParaRPr lang="en-US" altLang="zh-CN" sz="1800" dirty="0">
              <a:effectLst/>
              <a:ea typeface="微软雅黑" panose="020B0503020204020204" pitchFamily="34" charset="-122"/>
            </a:endParaRPr>
          </a:p>
          <a:p>
            <a:endParaRPr lang="en-US" altLang="zh-CN" sz="1800" dirty="0">
              <a:effectLst/>
              <a:ea typeface="微软雅黑" panose="020B0503020204020204" pitchFamily="34" charset="-122"/>
            </a:endParaRPr>
          </a:p>
          <a:p>
            <a:r>
              <a:rPr lang="zh-CN" altLang="zh-CN" sz="1800" dirty="0">
                <a:effectLst/>
                <a:ea typeface="微软雅黑" panose="020B0503020204020204" pitchFamily="34" charset="-122"/>
              </a:rPr>
              <a:t>为企业提供更全面、更深入的市场洞察和决策支持。</a:t>
            </a:r>
            <a:endParaRPr lang="en-US" altLang="zh-CN" sz="1800" dirty="0">
              <a:effectLst/>
              <a:ea typeface="微软雅黑" panose="020B0503020204020204" pitchFamily="34" charset="-122"/>
            </a:endParaRPr>
          </a:p>
          <a:p>
            <a:endParaRPr lang="en-US" altLang="zh-CN" sz="1800" dirty="0">
              <a:effectLst/>
              <a:ea typeface="微软雅黑" panose="020B0503020204020204" pitchFamily="34" charset="-122"/>
            </a:endParaRPr>
          </a:p>
          <a:p>
            <a:r>
              <a:rPr lang="zh-CN" altLang="zh-CN" sz="1800" dirty="0">
                <a:effectLst/>
                <a:ea typeface="微软雅黑" panose="020B0503020204020204" pitchFamily="34" charset="-122"/>
              </a:rPr>
              <a:t>同时，本研究的方法和结果也可以为其他领域的消费者评论分析提供借鉴和参考。</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阿里巴巴普惠体 3.0 75 SemiBold" panose="00020600040101010101" pitchFamily="18" charset="-122"/>
              </a:rPr>
              <a:t>1</a:t>
            </a:r>
            <a:r>
              <a:rPr lang="zh-CN" altLang="en-US" b="0" i="0" dirty="0">
                <a:solidFill>
                  <a:srgbClr val="D1D5DB"/>
                </a:solidFill>
                <a:effectLst/>
                <a:latin typeface="阿里巴巴普惠体 3.0 75 SemiBold" panose="00020600040101010101" pitchFamily="18" charset="-122"/>
              </a:rPr>
              <a:t>将数据集 </a:t>
            </a:r>
            <a:r>
              <a:rPr lang="en-US" altLang="zh-CN" dirty="0" err="1"/>
              <a:t>df</a:t>
            </a:r>
            <a:r>
              <a:rPr lang="zh-CN" altLang="en-US" b="0" i="0" dirty="0">
                <a:solidFill>
                  <a:srgbClr val="D1D5DB"/>
                </a:solidFill>
                <a:effectLst/>
                <a:latin typeface="阿里巴巴普惠体 3.0 75 SemiBold" panose="00020600040101010101" pitchFamily="18" charset="-122"/>
              </a:rPr>
              <a:t> 中的缺失值情况以矩阵的形式可视化，并将结果放置在第一个子图中</a:t>
            </a:r>
            <a:endParaRPr lang="en-US" altLang="zh-CN" b="0" i="0" dirty="0">
              <a:solidFill>
                <a:srgbClr val="D1D5DB"/>
              </a:solidFill>
              <a:effectLst/>
              <a:latin typeface="阿里巴巴普惠体 3.0 75 SemiBold" panose="00020600040101010101" pitchFamily="18" charset="-122"/>
            </a:endParaRPr>
          </a:p>
          <a:p>
            <a:r>
              <a:rPr lang="en-US" altLang="zh-CN" dirty="0"/>
              <a:t>2</a:t>
            </a:r>
            <a:r>
              <a:rPr lang="zh-CN" altLang="en-US" dirty="0"/>
              <a:t>以热力图形式展示数据集 </a:t>
            </a:r>
            <a:r>
              <a:rPr lang="en-US" altLang="zh-CN" dirty="0" err="1"/>
              <a:t>df</a:t>
            </a:r>
            <a:r>
              <a:rPr lang="en-US" altLang="zh-CN" dirty="0"/>
              <a:t> </a:t>
            </a:r>
            <a:r>
              <a:rPr lang="zh-CN" altLang="en-US" dirty="0"/>
              <a:t>中缺失值的相关性，并将结果放置在第二个子图中</a:t>
            </a:r>
            <a:endParaRPr lang="en-US" altLang="zh-CN" dirty="0"/>
          </a:p>
          <a:p>
            <a:r>
              <a:rPr lang="en-US" altLang="zh-CN" dirty="0"/>
              <a:t>3</a:t>
            </a:r>
            <a:r>
              <a:rPr lang="zh-CN" altLang="en-US" dirty="0"/>
              <a:t>以柱状图展示数据集 </a:t>
            </a:r>
            <a:r>
              <a:rPr lang="en-US" altLang="zh-CN" dirty="0" err="1"/>
              <a:t>df</a:t>
            </a:r>
            <a:r>
              <a:rPr lang="en-US" altLang="zh-CN" dirty="0"/>
              <a:t> </a:t>
            </a:r>
            <a:r>
              <a:rPr lang="zh-CN" altLang="en-US" dirty="0"/>
              <a:t>中各列的缺失值数量，并将结果放置在第三个子图中</a:t>
            </a:r>
            <a:endParaRPr lang="en-US" altLang="zh-CN" dirty="0"/>
          </a:p>
          <a:p>
            <a:r>
              <a:rPr lang="en-US" altLang="zh-CN" dirty="0"/>
              <a:t>4</a:t>
            </a:r>
            <a:r>
              <a:rPr lang="zh-CN" altLang="en-US" dirty="0"/>
              <a:t>绘制数据集 </a:t>
            </a:r>
            <a:r>
              <a:rPr lang="en-US" altLang="zh-CN" dirty="0" err="1"/>
              <a:t>df</a:t>
            </a:r>
            <a:r>
              <a:rPr lang="en-US" altLang="zh-CN" dirty="0"/>
              <a:t> </a:t>
            </a:r>
            <a:r>
              <a:rPr lang="zh-CN" altLang="en-US" dirty="0"/>
              <a:t>中缺失值的聚类图，并将结果放置在第四个子图中</a:t>
            </a:r>
            <a:endParaRPr lang="en-US" altLang="zh-CN" dirty="0"/>
          </a:p>
          <a:p>
            <a:endParaRPr lang="en-US" altLang="zh-CN" dirty="0"/>
          </a:p>
          <a:p>
            <a:r>
              <a:rPr lang="zh-CN" altLang="en-US" dirty="0"/>
              <a:t>用于分析数据集中的缺失值情况。矩阵显示了数据框中缺失值的位置，热力图显示了不同特征之间缺失值的相关性，柱状图展示了每列的缺失值数量，而树状图则展示了数据中的聚类情况。</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这个饼状图将提供数据集中不同服装类别分布的可视化表示。</a:t>
            </a:r>
            <a:endPar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br>
              <a:rPr lang="en-US"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zh-CN" altLang="zh-CN" sz="12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每个切片代表一个不同的类，切片的大小表示它在数据集中的比例。</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E2A5AA-0ADE-4A24-8106-207C03497465}"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西安电子科技大学</a:t>
            </a:r>
            <a:endParaRPr lang="zh-CN" altLang="en-US"/>
          </a:p>
        </p:txBody>
      </p:sp>
      <p:sp>
        <p:nvSpPr>
          <p:cNvPr id="6" name="灯片编号占位符 5"/>
          <p:cNvSpPr>
            <a:spLocks noGrp="1"/>
          </p:cNvSpPr>
          <p:nvPr>
            <p:ph type="sldNum" sz="quarter" idx="12"/>
          </p:nvPr>
        </p:nvSpPr>
        <p:spPr/>
        <p:txBody>
          <a:bodyPr/>
          <a:lstStyle/>
          <a:p>
            <a:fld id="{33B9A5AF-BDD6-4E14-989F-CF034C94E4C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微软雅黑" pitchFamily="34" charset="-122"/>
                <a:ea typeface="微软雅黑" pitchFamily="34" charset="-122"/>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endParaRPr lang="zh-CN" altLang="en-US" sz="1600" spc="100" dirty="0">
              <a:solidFill>
                <a:schemeClr val="accent1"/>
              </a:solidFill>
              <a:latin typeface="思源黑体 CN Normal" panose="020B0400000000000000" pitchFamily="34" charset="-122"/>
              <a:ea typeface="思源黑体 CN Normal" panose="020B0400000000000000" pitchFamily="34" charset="-122"/>
            </a:endParaRP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8" name="椭圆 7"/>
          <p:cNvSpPr/>
          <p:nvPr userDrawn="1"/>
        </p:nvSpPr>
        <p:spPr>
          <a:xfrm>
            <a:off x="768069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alphaModFix amt="25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b="1">
                <a:solidFill>
                  <a:schemeClr val="tx1">
                    <a:lumMod val="85000"/>
                    <a:lumOff val="15000"/>
                  </a:schemeClr>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F548A5D5-F967-4973-BC3E-B6E1F1E79406}"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b="1">
                <a:solidFill>
                  <a:schemeClr val="tx1">
                    <a:lumMod val="85000"/>
                    <a:lumOff val="15000"/>
                  </a:schemeClr>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itchFamily="34" charset="-122"/>
                <a:ea typeface="微软雅黑" pitchFamily="34" charset="-122"/>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F548A5D5-F967-4973-BC3E-B6E1F1E79406}"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48A5D5-F967-4973-BC3E-B6E1F1E79406}"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a:t>西安电子科技大学</a:t>
            </a:r>
            <a:endParaRPr lang="zh-CN" altLang="en-US" dirty="0"/>
          </a:p>
        </p:txBody>
      </p:sp>
      <p:sp>
        <p:nvSpPr>
          <p:cNvPr id="4" name="灯片编号占位符 3"/>
          <p:cNvSpPr>
            <a:spLocks noGrp="1"/>
          </p:cNvSpPr>
          <p:nvPr>
            <p:ph type="sldNum" sz="quarter" idx="12"/>
          </p:nvPr>
        </p:nvSpPr>
        <p:spPr/>
        <p:txBody>
          <a:bodyPr/>
          <a:lstStyle/>
          <a:p>
            <a:fld id="{33B9A5AF-BDD6-4E14-989F-CF034C94E4C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itchFamily="34" charset="-122"/>
                <a:ea typeface="思源黑体 CN Medium"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itchFamily="34" charset="-122"/>
                <a:ea typeface="思源黑体 CN Medium"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itchFamily="34" charset="-122"/>
                <a:ea typeface="思源黑体 CN Medium"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itchFamily="34" charset="-122"/>
                <a:ea typeface="微软雅黑"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itchFamily="34" charset="-122"/>
                <a:ea typeface="微软雅黑"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itchFamily="34" charset="-122"/>
                <a:ea typeface="微软雅黑"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itchFamily="34" charset="-122"/>
                <a:ea typeface="微软雅黑" pitchFamily="34" charset="-122"/>
              </a:defRPr>
            </a:lvl1pPr>
          </a:lstStyle>
          <a:p>
            <a:fld id="{33B9A5AF-BDD6-4E14-989F-CF034C94E4CA}" type="slidenum">
              <a:rPr lang="zh-CN" altLang="en-US" smtClean="0"/>
            </a:fld>
            <a:endParaRPr lang="zh-CN" altLang="en-US" dirty="0"/>
          </a:p>
        </p:txBody>
      </p:sp>
      <p:sp>
        <p:nvSpPr>
          <p:cNvPr id="8" name="文本框 7"/>
          <p:cNvSpPr txBox="1"/>
          <p:nvPr userDrawn="1"/>
        </p:nvSpPr>
        <p:spPr>
          <a:xfrm>
            <a:off x="10421373" y="284403"/>
            <a:ext cx="1154483" cy="670120"/>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微软雅黑" pitchFamily="34" charset="-122"/>
                <a:ea typeface="微软雅黑" pitchFamily="34" charset="-122"/>
              </a:rPr>
              <a:t>XDU</a:t>
            </a:r>
            <a:endParaRPr lang="zh-CN" altLang="en-US" sz="3200" b="1" spc="100" dirty="0">
              <a:solidFill>
                <a:schemeClr val="accent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itchFamily="34" charset="-122"/>
                <a:ea typeface="思源黑体 CN Heavy" pitchFamily="34" charset="-122"/>
              </a:rPr>
              <a:t>XDU</a:t>
            </a:r>
            <a:endParaRPr lang="zh-CN" altLang="en-US" sz="3200" spc="100" dirty="0">
              <a:solidFill>
                <a:schemeClr val="accent1"/>
              </a:solidFill>
              <a:latin typeface="思源黑体 CN Heavy" pitchFamily="34" charset="-122"/>
              <a:ea typeface="思源黑体 CN Heavy"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itchFamily="34" charset="-122"/>
                <a:ea typeface="思源黑体 CN Medium" pitchFamily="34" charset="-122"/>
              </a:defRPr>
            </a:lvl1pPr>
          </a:lstStyle>
          <a:p>
            <a:fld id="{33B9A5AF-BDD6-4E14-989F-CF034C94E4CA}" type="slidenum">
              <a:rPr lang="zh-CN" altLang="en-US" smtClean="0"/>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b="1">
                <a:latin typeface="微软雅黑" pitchFamily="34" charset="-122"/>
                <a:ea typeface="微软雅黑" pitchFamily="34"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itchFamily="34" charset="-122"/>
                <a:ea typeface="微软雅黑" pitchFamily="34" charset="-122"/>
              </a:defRPr>
            </a:lvl1pPr>
          </a:lstStyle>
          <a:p>
            <a:fld id="{F548A5D5-F967-4973-BC3E-B6E1F1E79406}" type="datetime1">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itchFamily="34" charset="-122"/>
                <a:ea typeface="微软雅黑" pitchFamily="34" charset="-122"/>
              </a:defRPr>
            </a:lvl1pPr>
          </a:lstStyle>
          <a:p>
            <a:r>
              <a:rPr lang="zh-CN" altLang="en-US"/>
              <a:t>西安电子科技大学</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itchFamily="34" charset="-122"/>
                <a:ea typeface="微软雅黑" pitchFamily="34" charset="-122"/>
              </a:defRPr>
            </a:lvl1pPr>
          </a:lstStyle>
          <a:p>
            <a:fld id="{33B9A5AF-BDD6-4E14-989F-CF034C94E4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 id="2147483670" r:id="rId2"/>
  </p:sldLayoutIdLst>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1.xml"/><Relationship Id="rId2" Type="http://schemas.openxmlformats.org/officeDocument/2006/relationships/tags" Target="../tags/tag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1.xml"/><Relationship Id="rId2" Type="http://schemas.openxmlformats.org/officeDocument/2006/relationships/tags" Target="../tags/tag9.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1.xml"/><Relationship Id="rId2" Type="http://schemas.openxmlformats.org/officeDocument/2006/relationships/tags" Target="../tags/tag1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1.xml"/><Relationship Id="rId2" Type="http://schemas.openxmlformats.org/officeDocument/2006/relationships/tags" Target="../tags/tag13.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1.xml"/><Relationship Id="rId2" Type="http://schemas.openxmlformats.org/officeDocument/2006/relationships/tags" Target="../tags/tag15.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1.xml"/><Relationship Id="rId2" Type="http://schemas.openxmlformats.org/officeDocument/2006/relationships/tags" Target="../tags/tag1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1.xml"/><Relationship Id="rId2" Type="http://schemas.openxmlformats.org/officeDocument/2006/relationships/tags" Target="../tags/tag19.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1.xml"/><Relationship Id="rId2" Type="http://schemas.openxmlformats.org/officeDocument/2006/relationships/tags" Target="../tags/tag2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1.xml"/><Relationship Id="rId2" Type="http://schemas.openxmlformats.org/officeDocument/2006/relationships/tags" Target="../tags/tag24.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8.sv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9.em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flipH="1">
            <a:off x="5316638" y="0"/>
            <a:ext cx="6875362" cy="6875362"/>
          </a:xfrm>
          <a:prstGeom prst="rect">
            <a:avLst/>
          </a:prstGeom>
        </p:spPr>
      </p:pic>
      <p:sp>
        <p:nvSpPr>
          <p:cNvPr id="59" name="矩形 58"/>
          <p:cNvSpPr/>
          <p:nvPr/>
        </p:nvSpPr>
        <p:spPr>
          <a:xfrm>
            <a:off x="-21531" y="-20526"/>
            <a:ext cx="12213531" cy="6895887"/>
          </a:xfrm>
          <a:prstGeom prst="rect">
            <a:avLst/>
          </a:prstGeom>
          <a:gradFill>
            <a:gsLst>
              <a:gs pos="55000">
                <a:schemeClr val="accent1"/>
              </a:gs>
              <a:gs pos="100000">
                <a:schemeClr val="accent1"/>
              </a:gs>
              <a:gs pos="43000">
                <a:schemeClr val="accent1">
                  <a:alpha val="74000"/>
                </a:schemeClr>
              </a:gs>
              <a:gs pos="7000">
                <a:schemeClr val="accent1">
                  <a:alpha val="0"/>
                </a:schemeClr>
              </a:gs>
              <a:gs pos="95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微软雅黑" pitchFamily="34" charset="-122"/>
              <a:cs typeface="+mn-ea"/>
              <a:sym typeface="Arial" panose="020B0604020202090204" pitchFamily="34" charset="0"/>
            </a:endParaRPr>
          </a:p>
        </p:txBody>
      </p:sp>
      <p:sp>
        <p:nvSpPr>
          <p:cNvPr id="13" name="文本框 12"/>
          <p:cNvSpPr txBox="1"/>
          <p:nvPr/>
        </p:nvSpPr>
        <p:spPr>
          <a:xfrm>
            <a:off x="702275" y="809695"/>
            <a:ext cx="7766315" cy="2843279"/>
          </a:xfrm>
          <a:prstGeom prst="rect">
            <a:avLst/>
          </a:prstGeom>
          <a:noFill/>
        </p:spPr>
        <p:txBody>
          <a:bodyPr wrap="square" rtlCol="0">
            <a:spAutoFit/>
          </a:bodyPr>
          <a:lstStyle/>
          <a:p>
            <a:pPr>
              <a:lnSpc>
                <a:spcPct val="120000"/>
              </a:lnSpc>
            </a:pPr>
            <a:r>
              <a:rPr lang="zh-CN" altLang="en-US" sz="44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多层次文本挖掘：</a:t>
            </a:r>
            <a:endParaRPr lang="en-US" altLang="zh-CN" sz="44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a:p>
            <a:pPr>
              <a:lnSpc>
                <a:spcPct val="120000"/>
              </a:lnSpc>
            </a:pPr>
            <a:r>
              <a:rPr lang="zh-CN" altLang="en-US"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情感分析、聚类分析与</a:t>
            </a:r>
            <a:endParaRPr lang="en-US" altLang="zh-CN"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a:p>
            <a:pPr>
              <a:lnSpc>
                <a:spcPct val="120000"/>
              </a:lnSpc>
            </a:pPr>
            <a:r>
              <a:rPr lang="en-US" altLang="zh-CN"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LDA</a:t>
            </a:r>
            <a:r>
              <a:rPr lang="zh-CN" altLang="en-US"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主题模型在产品评论</a:t>
            </a:r>
            <a:endParaRPr lang="en-US" altLang="zh-CN"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a:p>
            <a:pPr>
              <a:lnSpc>
                <a:spcPct val="120000"/>
              </a:lnSpc>
            </a:pPr>
            <a:r>
              <a:rPr lang="zh-CN" altLang="en-US" sz="36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分析中的综合应用</a:t>
            </a:r>
            <a:endParaRPr lang="zh-CN" altLang="en-US"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p:txBody>
      </p:sp>
      <p:sp>
        <p:nvSpPr>
          <p:cNvPr id="20" name="文本框 19"/>
          <p:cNvSpPr txBox="1"/>
          <p:nvPr/>
        </p:nvSpPr>
        <p:spPr>
          <a:xfrm>
            <a:off x="293686" y="5817472"/>
            <a:ext cx="3742206" cy="461665"/>
          </a:xfrm>
          <a:prstGeom prst="rect">
            <a:avLst/>
          </a:prstGeom>
          <a:noFill/>
        </p:spPr>
        <p:txBody>
          <a:bodyPr wrap="square" rtlCol="0">
            <a:spAutoFit/>
          </a:bodyPr>
          <a:lstStyle/>
          <a:p>
            <a:r>
              <a:rPr lang="zh-CN" altLang="en-US" sz="2400" dirty="0">
                <a:solidFill>
                  <a:schemeClr val="bg1"/>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阿里巴巴普惠体 3.0 95 ExtraBold" panose="00020600040101010101" pitchFamily="18" charset="-122"/>
                <a:sym typeface="Arial" panose="020B0604020202090204" pitchFamily="34" charset="0"/>
              </a:rPr>
              <a:t>➡</a:t>
            </a:r>
            <a:r>
              <a:rPr lang="zh-CN" altLang="en-US" sz="2400" dirty="0">
                <a:solidFill>
                  <a:schemeClr val="bg1"/>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 汇报：</a:t>
            </a:r>
            <a:r>
              <a:rPr lang="zh-CN" altLang="en-US" sz="2400" dirty="0">
                <a:solidFill>
                  <a:schemeClr val="accent4"/>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甘逸民 </a:t>
            </a:r>
            <a:endParaRPr lang="zh-CN" altLang="en-US" sz="2400" dirty="0">
              <a:solidFill>
                <a:schemeClr val="bg1"/>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endParaRPr>
          </a:p>
        </p:txBody>
      </p:sp>
      <p:sp>
        <p:nvSpPr>
          <p:cNvPr id="4" name="矩形 3"/>
          <p:cNvSpPr/>
          <p:nvPr/>
        </p:nvSpPr>
        <p:spPr>
          <a:xfrm>
            <a:off x="702275" y="4157176"/>
            <a:ext cx="7438276" cy="759503"/>
          </a:xfrm>
          <a:prstGeom prst="rect">
            <a:avLst/>
          </a:prstGeom>
        </p:spPr>
        <p:txBody>
          <a:bodyPr wrap="square">
            <a:spAutoFit/>
          </a:bodyPr>
          <a:lstStyle/>
          <a:p>
            <a:pPr>
              <a:lnSpc>
                <a:spcPct val="180000"/>
              </a:lnSpc>
            </a:pPr>
            <a:r>
              <a:rPr lang="zh-CN" altLang="en-US" sz="2800" dirty="0">
                <a:solidFill>
                  <a:schemeClr val="accent4"/>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成员：王钰翔</a:t>
            </a:r>
            <a:r>
              <a:rPr lang="en-US" altLang="zh-CN" sz="2800" dirty="0">
                <a:solidFill>
                  <a:schemeClr val="accent4"/>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	</a:t>
            </a:r>
            <a:r>
              <a:rPr lang="zh-CN" altLang="en-US" sz="2800" dirty="0">
                <a:solidFill>
                  <a:schemeClr val="accent4"/>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甘逸民      赵红玉</a:t>
            </a:r>
            <a:endParaRPr lang="en-US" altLang="zh-CN" sz="2800" dirty="0">
              <a:solidFill>
                <a:schemeClr val="accent4"/>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endParaRPr>
          </a:p>
        </p:txBody>
      </p:sp>
      <p:sp>
        <p:nvSpPr>
          <p:cNvPr id="22" name="文本框 21"/>
          <p:cNvSpPr txBox="1"/>
          <p:nvPr/>
        </p:nvSpPr>
        <p:spPr>
          <a:xfrm>
            <a:off x="719516" y="410482"/>
            <a:ext cx="2404297" cy="369332"/>
          </a:xfrm>
          <a:prstGeom prst="rect">
            <a:avLst/>
          </a:prstGeom>
          <a:noFill/>
        </p:spPr>
        <p:txBody>
          <a:bodyPr wrap="square" rtlCol="0">
            <a:spAutoFit/>
          </a:bodyPr>
          <a:lstStyle/>
          <a:p>
            <a:pPr algn="ctr"/>
            <a:r>
              <a:rPr lang="zh-CN" altLang="en-US" b="1" dirty="0">
                <a:solidFill>
                  <a:schemeClr val="bg1">
                    <a:alpha val="77000"/>
                  </a:schemeClr>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rPr>
              <a:t>厚德 求真 励学 笃行</a:t>
            </a:r>
            <a:endParaRPr lang="zh-CN" altLang="en-US" b="1" dirty="0">
              <a:solidFill>
                <a:schemeClr val="bg1">
                  <a:alpha val="77000"/>
                </a:schemeClr>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endParaRPr>
          </a:p>
        </p:txBody>
      </p:sp>
      <p:sp>
        <p:nvSpPr>
          <p:cNvPr id="6" name="矩形 5"/>
          <p:cNvSpPr/>
          <p:nvPr/>
        </p:nvSpPr>
        <p:spPr>
          <a:xfrm>
            <a:off x="293686" y="304483"/>
            <a:ext cx="11604628" cy="6249035"/>
          </a:xfrm>
          <a:prstGeom prst="rect">
            <a:avLst/>
          </a:prstGeom>
          <a:noFill/>
          <a:ln w="31750">
            <a:gradFill>
              <a:gsLst>
                <a:gs pos="0">
                  <a:schemeClr val="accent4"/>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itchFamily="34" charset="-122"/>
              <a:cs typeface="+mn-ea"/>
              <a:sym typeface="Arial" panose="020B0604020202090204" pitchFamily="34"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062360"/>
            <a:ext cx="5630667" cy="5719386"/>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4.1 </a:t>
            </a:r>
            <a:r>
              <a:rPr lang="zh-CN" altLang="en-US"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服装类别饼状图</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4.1.1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计算每个衣物类别的出现频率</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cloth_class_counts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Cloth_class</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value_counts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pPr marL="0" marR="0" lvl="0" indent="0" algn="l" defTabSz="914400" rtl="0" eaLnBrk="0" fontAlgn="base" latinLnBrk="0" hangingPunct="0">
              <a:lnSpc>
                <a:spcPct val="120000"/>
              </a:lnSpc>
              <a:spcBef>
                <a:spcPct val="0"/>
              </a:spcBef>
              <a:spcAft>
                <a:spcPct val="0"/>
              </a:spcAft>
              <a:buClrTx/>
              <a:buSzTx/>
              <a:buFontTx/>
              <a:buNone/>
            </a:pP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4.1.2 </a:t>
            </a:r>
            <a:r>
              <a:rPr lang="zh-CN" altLang="en-US"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绘制饼状图：</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plt.pie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cloth_class_counts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labels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cloth_class_counts.index</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autopct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'%1.1f%%'</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startangle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140</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sns.color_palette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'pastel'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Cloth Classes'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y</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1.05</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plt.axis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'equal'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Cloth Classes.png'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6248400" y="1142893"/>
            <a:ext cx="5478267" cy="4572214"/>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4.1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服装类别饼状图</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4.1.1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计算衣物类别的出现频率</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计算了数据集中不同衣物类别的出现次数。</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4.1.2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绘制饼状图</a:t>
            </a:r>
            <a:endPar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de-DE"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plt.pie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绘制饼状图，每个切片代表不同的衣物类别，切片大小表示其在数据集中的比例。</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设置了切片标签、百分比显示格式等参数。</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调整了图表比例，使其看起来更加整洁。</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zh-CN" altLang="en-US" sz="20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5" name="图片 4" descr="图表&#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667000" y="0"/>
            <a:ext cx="685800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228559"/>
            <a:ext cx="5478267" cy="5386988"/>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4.2</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评价评级分布</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它显示了每个评级在数据集中出现的频率。</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它有助于理解关于产品缺点的意见分布。</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sns.histplot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Cons_rating</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kde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True,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0.137</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0.412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0.678</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Cons Ratings'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 Rating'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plt.ylabel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'Frequency'</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Con Ratings.png'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241893"/>
            <a:ext cx="5816600" cy="4852995"/>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4.2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评价评级分布直方图</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创建了一个大小为</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12</a:t>
            </a:r>
            <a:r>
              <a:rPr lang="de-DE"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x6</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的图表用于绘制直方图。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de-DE"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sns.histplot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绘制了的分布情况，设置了核密度估计</a:t>
            </a:r>
            <a:r>
              <a:rPr lang="zh-CN" altLang="de-DE"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并使用指定的颜色。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设置了图表标题</a:t>
            </a:r>
            <a:r>
              <a:rPr lang="zh-CN" altLang="de-DE"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并调整了标题和轴标签的字体样式和颜色。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显示了每个评级在数据集中出现的频率</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r>
              <a:rPr lang="zh-CN"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有助于理解关于产品缺点的意见分布。</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3" name="图片 2" descr="图表, 直方图&#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394758"/>
            <a:ext cx="5478267" cy="5054589"/>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4.3</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布料构造类型与评级关系</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sns.boxplot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x</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y</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Cons_rating</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data</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palette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'pastel'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 vs. Cons Ratings'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plt.ylabel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 Rating'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 vs. Cons Ratings.png'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241893"/>
            <a:ext cx="5816600" cy="4852995"/>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4.3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布料构造类型与评级关系箱线图</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创建了一个大小为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12x6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的图表用于绘制箱形图。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sns.boxplot</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绘制了二者之间的关系，箱形图展示了不同质量等级下缺点评级的分布情况。</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设置了图表标题并调整了标题和轴标签的字体样式和颜色。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显示了不同构造类型下评价评级的分布情况和不同质量等级的缺点等级的分布。</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4" name="图片 3" descr="图表&#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394758"/>
            <a:ext cx="5478267" cy="5054589"/>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4.4</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颜色分布</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sns.countplot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x</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data</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palette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'pastel'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Colors'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plt.ylabel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'Frequency'</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plt.xticks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rotation</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45</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Colors.png'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134687"/>
            <a:ext cx="5816600" cy="5314660"/>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4.4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颜色分布情况条形图</a:t>
            </a:r>
            <a:endPar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创建了一个大小为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12x6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的图表用于绘制柱状图。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sns.countplot</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绘制了不同颜色出现的频率分布情况。</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设置了图表标题并调整了标题和轴标签的字体样式和颜色。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对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x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轴标签进行了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度旋转以避免重叠。</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展示了颜色的分布情况，显示了不同颜色的出现频率，帮助了解数据集中各种颜色的使用情况。</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3" name="图片 2" descr="图形用户界面&#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b="-3280"/>
          <a:stretch>
            <a:fillRect/>
          </a:stretch>
        </p:blipFill>
        <p:spPr>
          <a:xfrm>
            <a:off x="0" y="0"/>
            <a:ext cx="1219200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4" y="1067361"/>
            <a:ext cx="5305880" cy="5449312"/>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4.5</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数值变量成对分析</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sns.pairplot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Cons_rating</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'Materials'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'Finishing'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'Durability'</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diag_kind</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kde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plt.suptitle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Pairplot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of Numerical Variables'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避免指定图片大小之后，文字标题标签被遮挡</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plt.tight_layout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Pairplot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of Numerical Variables.png'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134687"/>
            <a:ext cx="5816600" cy="5314660"/>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4.5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数值变量成对分析</a:t>
            </a:r>
            <a:endPar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使用了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sns.pairplot</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绘制了数值变量之间的散点图。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对角线上展示了每个变量的直方图。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设置了图表的总标题，并调整了标题的字体样式和颜色。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避免指定图片大小后文字标签被遮挡。</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展示了变量之间的关系，对角线上是每个数值变量的分布，非对角线上是不同数值变量之间的散点图。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4" name="图片 3" descr="图片包含 图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0" y="-37888"/>
            <a:ext cx="12192000" cy="6895888"/>
            <a:chOff x="-21531" y="-20526"/>
            <a:chExt cx="12213531" cy="6895888"/>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flipH="1">
              <a:off x="5316638" y="0"/>
              <a:ext cx="6875362" cy="6875362"/>
            </a:xfrm>
            <a:prstGeom prst="rect">
              <a:avLst/>
            </a:prstGeom>
          </p:spPr>
        </p:pic>
        <p:sp>
          <p:nvSpPr>
            <p:cNvPr id="9" name="矩形 8"/>
            <p:cNvSpPr/>
            <p:nvPr/>
          </p:nvSpPr>
          <p:spPr>
            <a:xfrm>
              <a:off x="-21531" y="-20526"/>
              <a:ext cx="12213531" cy="6895887"/>
            </a:xfrm>
            <a:prstGeom prst="rect">
              <a:avLst/>
            </a:prstGeom>
            <a:gradFill>
              <a:gsLst>
                <a:gs pos="61000">
                  <a:schemeClr val="accent1"/>
                </a:gs>
                <a:gs pos="100000">
                  <a:schemeClr val="accent1"/>
                </a:gs>
                <a:gs pos="32000">
                  <a:schemeClr val="accent1">
                    <a:alpha val="74000"/>
                  </a:schemeClr>
                </a:gs>
                <a:gs pos="7000">
                  <a:schemeClr val="accent1">
                    <a:alpha val="0"/>
                  </a:schemeClr>
                </a:gs>
                <a:gs pos="95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itchFamily="34" charset="-122"/>
                <a:cs typeface="+mn-ea"/>
                <a:sym typeface="Arial" panose="020B0604020202090204" pitchFamily="34" charset="0"/>
              </a:endParaRPr>
            </a:p>
          </p:txBody>
        </p:sp>
      </p:grpSp>
      <p:sp>
        <p:nvSpPr>
          <p:cNvPr id="6" name="矩形 5"/>
          <p:cNvSpPr/>
          <p:nvPr/>
        </p:nvSpPr>
        <p:spPr>
          <a:xfrm>
            <a:off x="293686" y="304483"/>
            <a:ext cx="11604628" cy="6249035"/>
          </a:xfrm>
          <a:prstGeom prst="rect">
            <a:avLst/>
          </a:prstGeom>
          <a:noFill/>
          <a:ln w="31750">
            <a:gradFill>
              <a:gsLst>
                <a:gs pos="100000">
                  <a:schemeClr val="accent4"/>
                </a:gs>
                <a:gs pos="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itchFamily="34" charset="-122"/>
              <a:cs typeface="+mn-ea"/>
              <a:sym typeface="Arial" panose="020B0604020202090204" pitchFamily="34" charset="0"/>
            </a:endParaRPr>
          </a:p>
        </p:txBody>
      </p:sp>
      <p:graphicFrame>
        <p:nvGraphicFramePr>
          <p:cNvPr id="11" name="表格 9"/>
          <p:cNvGraphicFramePr>
            <a:graphicFrameLocks noGrp="1"/>
          </p:cNvGraphicFramePr>
          <p:nvPr/>
        </p:nvGraphicFramePr>
        <p:xfrm>
          <a:off x="7075143" y="1170319"/>
          <a:ext cx="3990109" cy="4500000"/>
        </p:xfrm>
        <a:graphic>
          <a:graphicData uri="http://schemas.openxmlformats.org/drawingml/2006/table">
            <a:tbl>
              <a:tblPr firstRow="1" bandRow="1">
                <a:tableStyleId>{5C22544A-7EE6-4342-B048-85BDC9FD1C3A}</a:tableStyleId>
              </a:tblPr>
              <a:tblGrid>
                <a:gridCol w="696192"/>
                <a:gridCol w="3293917"/>
              </a:tblGrid>
              <a:tr h="900000">
                <a:tc>
                  <a:txBody>
                    <a:bodyPr/>
                    <a:lstStyle/>
                    <a:p>
                      <a:pPr marL="0" indent="0" algn="ctr" hangingPunct="0">
                        <a:lnSpc>
                          <a:spcPct val="150000"/>
                        </a:lnSpc>
                        <a:buFont typeface="+mj-lt"/>
                        <a:buNone/>
                      </a:pPr>
                      <a:r>
                        <a:rPr lang="en-US" altLang="zh-CN" sz="3600" b="1"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1</a:t>
                      </a:r>
                      <a:endParaRPr lang="en-US" altLang="zh-CN" sz="3600" b="1"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0">
                        <a:lnSpc>
                          <a:spcPct val="150000"/>
                        </a:lnSpc>
                        <a:buFont typeface="+mj-lt"/>
                        <a:buNone/>
                      </a:pPr>
                      <a:r>
                        <a:rPr lang="zh-CN" altLang="en-US"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任务描述</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2</a:t>
                      </a:r>
                      <a:endParaRPr lang="en-US" altLang="zh-CN" sz="3600" b="1"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lang="zh-CN" altLang="en-US"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数据搜集</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ctr" defTabSz="914400" rtl="0" eaLnBrk="1" fontAlgn="auto" latinLnBrk="0" hangingPunct="0">
                        <a:lnSpc>
                          <a:spcPct val="150000"/>
                        </a:lnSpc>
                        <a:spcBef>
                          <a:spcPts val="0"/>
                        </a:spcBef>
                        <a:spcAft>
                          <a:spcPts val="0"/>
                        </a:spcAft>
                        <a:buClrTx/>
                        <a:buSzTx/>
                        <a:buFont typeface="+mj-lt"/>
                        <a:buNone/>
                        <a:defRPr/>
                      </a:pPr>
                      <a:r>
                        <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3</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lang="zh-CN" altLang="en-US"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数据加工</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ctr" defTabSz="914400" rtl="0" eaLnBrk="1" fontAlgn="auto" latinLnBrk="0" hangingPunct="0">
                        <a:lnSpc>
                          <a:spcPct val="150000"/>
                        </a:lnSpc>
                        <a:spcBef>
                          <a:spcPts val="0"/>
                        </a:spcBef>
                        <a:spcAft>
                          <a:spcPts val="0"/>
                        </a:spcAft>
                        <a:buClrTx/>
                        <a:buSzTx/>
                        <a:buFont typeface="+mj-lt"/>
                        <a:buNone/>
                        <a:defRPr/>
                      </a:pPr>
                      <a:r>
                        <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4</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lang="zh-CN" altLang="en-US"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数据分析</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ctr" defTabSz="914400" rtl="0" eaLnBrk="1" fontAlgn="auto" latinLnBrk="0" hangingPunct="0">
                        <a:lnSpc>
                          <a:spcPct val="150000"/>
                        </a:lnSpc>
                        <a:spcBef>
                          <a:spcPts val="0"/>
                        </a:spcBef>
                        <a:spcAft>
                          <a:spcPts val="0"/>
                        </a:spcAft>
                        <a:buClrTx/>
                        <a:buSzTx/>
                        <a:buFont typeface="+mj-lt"/>
                        <a:buNone/>
                        <a:defRPr/>
                      </a:pPr>
                      <a:r>
                        <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5</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lang="zh-CN" altLang="en-US"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讨论与结论</a:t>
                      </a:r>
                      <a:endParaRPr lang="en-US" altLang="zh-CN" sz="3600" b="1" kern="1200" spc="100" dirty="0">
                        <a:solidFill>
                          <a:schemeClr val="accent4"/>
                        </a:solidFill>
                        <a:effectLst>
                          <a:outerShdw blurRad="50800" dist="38100" dir="2700000" algn="tl" rotWithShape="0">
                            <a:prstClr val="black">
                              <a:alpha val="40000"/>
                            </a:prstClr>
                          </a:outerShdw>
                        </a:effectLst>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文本框 11"/>
          <p:cNvSpPr txBox="1"/>
          <p:nvPr/>
        </p:nvSpPr>
        <p:spPr>
          <a:xfrm>
            <a:off x="1380621" y="2332530"/>
            <a:ext cx="3374642" cy="1569660"/>
          </a:xfrm>
          <a:prstGeom prst="rect">
            <a:avLst/>
          </a:prstGeom>
          <a:noFill/>
        </p:spPr>
        <p:txBody>
          <a:bodyPr wrap="none" rtlCol="0">
            <a:spAutoFit/>
          </a:bodyPr>
          <a:lstStyle/>
          <a:p>
            <a:r>
              <a:rPr lang="zh-CN" altLang="en-US" sz="9600" b="1" dirty="0">
                <a:solidFill>
                  <a:srgbClr val="FFF2CC"/>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rPr>
              <a:t>目  录</a:t>
            </a:r>
            <a:endParaRPr lang="zh-CN" altLang="en-US" sz="9600" b="1" dirty="0">
              <a:solidFill>
                <a:srgbClr val="FFF2CC"/>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endParaRPr>
          </a:p>
        </p:txBody>
      </p:sp>
      <p:sp>
        <p:nvSpPr>
          <p:cNvPr id="15" name="文本框 14"/>
          <p:cNvSpPr txBox="1"/>
          <p:nvPr/>
        </p:nvSpPr>
        <p:spPr>
          <a:xfrm>
            <a:off x="1478003" y="3852730"/>
            <a:ext cx="3061255" cy="707886"/>
          </a:xfrm>
          <a:prstGeom prst="rect">
            <a:avLst/>
          </a:prstGeom>
          <a:noFill/>
        </p:spPr>
        <p:txBody>
          <a:bodyPr wrap="square" rtlCol="0">
            <a:spAutoFit/>
          </a:bodyPr>
          <a:lstStyle/>
          <a:p>
            <a:pPr algn="dist"/>
            <a:r>
              <a:rPr lang="en-US" altLang="zh-CN" sz="4000" dirty="0">
                <a:solidFill>
                  <a:srgbClr val="FFF2CC"/>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rPr>
              <a:t>CONTENT</a:t>
            </a:r>
            <a:endParaRPr lang="zh-CN" altLang="en-US" sz="4000" dirty="0">
              <a:solidFill>
                <a:srgbClr val="FFF2CC"/>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4" y="1062359"/>
            <a:ext cx="5320870" cy="5719386"/>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4.6</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评论词云</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astype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7030A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str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wordcloud</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WordCloud</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width</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8000</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height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4000</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background_color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'white'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).generate(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.join(</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10</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plt.imshow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wordcloud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interpolation</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'bilinear'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'Word Cloud of Reviews'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plt.axis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'off'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plt.tight_layout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'Word Cloud of Reviews.png'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保存图片</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060416"/>
            <a:ext cx="5816600" cy="5314660"/>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4.6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评论词云图</a:t>
            </a:r>
            <a:endPar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将评论文本数据转换为字符串格式。</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WordCloud</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创建了一个词云对象，设置词云的宽度、高度、背景颜色等参数，并根据评论文本生成词云。</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创建了一个大小为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10x6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的图表，并使用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plt.imshow</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展示生成的词云图像。</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设置了图表标题并调整了标题的字体样式和颜色。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隐藏坐标轴，使词云图更加美观。</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避免指定图片大小后文字标签被遮挡。</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6.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4" name="图片 3" descr="图片包含 文本&#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06170" y="0"/>
            <a:ext cx="1229817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252875"/>
            <a:ext cx="6472495" cy="5386988"/>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7 </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情感分析</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'Sentiment'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].apply(</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lambda </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x: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TextBlob</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(x).</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sentiment.polarity</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4</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sns.histplot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'Sentiment'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kde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True,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skyblue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Sentiment Scores'</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'Sentiment Score'</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plt.ylabel</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'Frequency'</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plt.tight_layout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'Distribution of Sentiment Scores.png'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6937828" y="1233335"/>
            <a:ext cx="5058229" cy="4852995"/>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4.7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情感分析</a:t>
            </a:r>
            <a:endPar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TextBlob</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库对评论文本进行情感分析，即评估评论是积极的、消极的还是中立的。计算了每条评论的情感极性（从</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表示消极到</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表示积极）。</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绘制情感分数的分布直方图，展示了评论情感极性得分的分布情况。</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设置了标题并调整标题的字体样式和颜色。</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避免指定图片大小后文字标签被遮挡。</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3" name="图片 2" descr="图表, 直方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8" y="1397060"/>
            <a:ext cx="12191642" cy="40638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4" y="1101541"/>
            <a:ext cx="5305880" cy="5096139"/>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40000"/>
              </a:lnSpc>
              <a:spcBef>
                <a:spcPct val="0"/>
              </a:spcBef>
              <a:spcAft>
                <a:spcPct val="0"/>
              </a:spcAft>
              <a:buClrTx/>
              <a:buSzTx/>
              <a:buFontTx/>
              <a:buNone/>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4.8</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相关性分析</a:t>
            </a:r>
            <a:endPar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pPr marL="0" marR="0" lvl="0" indent="0" algn="l" defTabSz="914400" rtl="0" eaLnBrk="0" fontAlgn="base" latinLnBrk="0" hangingPunct="0">
              <a:lnSpc>
                <a:spcPct val="140000"/>
              </a:lnSpc>
              <a:spcBef>
                <a:spcPct val="0"/>
              </a:spcBef>
              <a:spcAft>
                <a:spcPct val="0"/>
              </a:spcAft>
              <a:buClrTx/>
              <a:buSzTx/>
              <a:buFontTx/>
              <a:buNone/>
            </a:pP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df_numeric</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df.drop</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columns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'Title'</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Cloth_class</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correlation_matrix</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df_numeric.corr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10</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sns.heatmap</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correlation_matrix</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annot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True,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cmap</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coolwarm</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"Correlation Heatmap"</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'Correlation Heatmap.png'</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8" name="文本框 7"/>
          <p:cNvSpPr txBox="1"/>
          <p:nvPr/>
        </p:nvSpPr>
        <p:spPr>
          <a:xfrm>
            <a:off x="5943600" y="1134687"/>
            <a:ext cx="5816600" cy="4391330"/>
          </a:xfrm>
          <a:prstGeom prst="rect">
            <a:avLst/>
          </a:prstGeom>
          <a:noFill/>
        </p:spPr>
        <p:txBody>
          <a:bodyPr wrap="square">
            <a:spAutoFit/>
          </a:bodyPr>
          <a:lstStyle/>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4.8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数值变量相关系数热力图</a:t>
            </a:r>
            <a:endPar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首先从数据集中删除了非数字类型的列得到了仅包含数值型变量的数据帧。</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利用</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df_numeric.corr</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计算了数值型变量之间的相关系数，生成了相关系数矩阵 。</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sns.heatmap</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绘制了相关性热力图，并在图中显示了各变量之间的相关系数数值。</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设置图表标题并调整标题的字体样式和颜色。</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3" name="图片 2" descr="图形用户界面, 应用程序, Teams&#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238829" y="20241"/>
            <a:ext cx="7714342" cy="681751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4" y="1327591"/>
            <a:ext cx="9781752" cy="42028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50000"/>
              </a:lnSpc>
              <a:spcBef>
                <a:spcPct val="0"/>
              </a:spcBef>
              <a:spcAft>
                <a:spcPct val="0"/>
              </a:spcAft>
            </a:pPr>
            <a:r>
              <a:rPr lang="en-US"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4.9 </a:t>
            </a:r>
            <a:r>
              <a:rPr lang="zh-CN" altLang="en-US"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特征重要性</a:t>
            </a:r>
            <a:r>
              <a:rPr lang="zh-CN" altLang="zh-CN" sz="18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分析</a:t>
            </a:r>
            <a:endPar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X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df.drop</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columns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Cons_rating</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'Title'</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Cloth_class</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y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Cons_rating</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model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RandomForestRegressor</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model.fit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(X</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y)</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feature_importance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pd.Series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model.feature_importances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_</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index</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X.columns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sort_values</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ascending</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False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7030A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n</a:t>
            </a:r>
            <a:r>
              <a:rPr lang="en-US" altLang="zh-CN" sz="18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Feature</a:t>
            </a:r>
            <a:r>
              <a:rPr lang="en-US" altLang="zh-CN" sz="18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Importance:"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800" dirty="0">
                <a:solidFill>
                  <a:srgbClr val="7030A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8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feature_importance</a:t>
            </a:r>
            <a:r>
              <a:rPr lang="en-US" altLang="zh-CN" sz="18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pic>
        <p:nvPicPr>
          <p:cNvPr id="4" name="图片 3"/>
          <p:cNvPicPr>
            <a:picLocks noChangeAspect="1"/>
          </p:cNvPicPr>
          <p:nvPr/>
        </p:nvPicPr>
        <p:blipFill>
          <a:blip r:embed="rId1">
            <a:clrChange>
              <a:clrFrom>
                <a:srgbClr val="F9F9F9"/>
              </a:clrFrom>
              <a:clrTo>
                <a:srgbClr val="F9F9F9">
                  <a:alpha val="0"/>
                </a:srgbClr>
              </a:clrTo>
            </a:clrChange>
          </a:blip>
          <a:stretch>
            <a:fillRect/>
          </a:stretch>
        </p:blipFill>
        <p:spPr>
          <a:xfrm>
            <a:off x="6970122" y="3801576"/>
            <a:ext cx="4795788" cy="260531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normAutofit fontScale="90000"/>
          </a:bodyPr>
          <a:p>
            <a:endParaRPr lang="zh-CN" altLang="en-US"/>
          </a:p>
        </p:txBody>
      </p:sp>
      <p:sp>
        <p:nvSpPr>
          <p:cNvPr id="6" name="内容占位符 5"/>
          <p:cNvSpPr>
            <a:spLocks noGrp="1"/>
          </p:cNvSpPr>
          <p:nvPr>
            <p:ph sz="quarter" idx="13"/>
          </p:nvPr>
        </p:nvSpPr>
        <p:spPr/>
        <p:txBody>
          <a:bodyPr/>
          <a:p>
            <a:endParaRPr lang="zh-CN" altLang="en-US"/>
          </a:p>
        </p:txBody>
      </p:sp>
      <p:sp>
        <p:nvSpPr>
          <p:cNvPr id="2" name="日期占位符 1"/>
          <p:cNvSpPr>
            <a:spLocks noGrp="1"/>
          </p:cNvSpPr>
          <p:nvPr>
            <p:ph type="dt" sz="half" idx="10"/>
          </p:nvPr>
        </p:nvSpPr>
        <p:spPr/>
        <p:txBody>
          <a:bodyPr/>
          <a:p>
            <a:fld id="{F548A5D5-F967-4973-BC3E-B6E1F1E79406}" type="datetime1">
              <a:rPr lang="zh-CN" altLang="en-US" smtClean="0"/>
            </a:fld>
            <a:endParaRPr lang="zh-CN" altLang="en-US" dirty="0"/>
          </a:p>
        </p:txBody>
      </p:sp>
      <p:sp>
        <p:nvSpPr>
          <p:cNvPr id="3" name="页脚占位符 2"/>
          <p:cNvSpPr>
            <a:spLocks noGrp="1"/>
          </p:cNvSpPr>
          <p:nvPr>
            <p:ph type="ftr" sz="quarter" idx="11"/>
          </p:nvPr>
        </p:nvSpPr>
        <p:spPr/>
        <p:txBody>
          <a:bodyPr/>
          <a:p>
            <a:r>
              <a:rPr lang="zh-CN" altLang="en-US"/>
              <a:t>西安电子科技大学</a:t>
            </a:r>
            <a:endParaRPr lang="zh-CN" altLang="en-US" dirty="0"/>
          </a:p>
        </p:txBody>
      </p:sp>
      <p:sp>
        <p:nvSpPr>
          <p:cNvPr id="4" name="灯片编号占位符 3"/>
          <p:cNvSpPr>
            <a:spLocks noGrp="1"/>
          </p:cNvSpPr>
          <p:nvPr>
            <p:ph type="sldNum" sz="quarter" idx="12"/>
          </p:nvPr>
        </p:nvSpPr>
        <p:spPr/>
        <p:txBody>
          <a:bodyPr/>
          <a:p>
            <a:fld id="{33B9A5AF-BDD6-4E14-989F-CF034C94E4CA}" type="slidenum">
              <a:rPr lang="zh-CN" altLang="en-US" smtClean="0"/>
            </a:fld>
            <a:endParaRPr lang="zh-CN" altLang="en-US"/>
          </a:p>
        </p:txBody>
      </p:sp>
      <p:sp>
        <p:nvSpPr>
          <p:cNvPr id="8" name="文本框 7"/>
          <p:cNvSpPr txBox="1"/>
          <p:nvPr/>
        </p:nvSpPr>
        <p:spPr>
          <a:xfrm>
            <a:off x="465333" y="1134687"/>
            <a:ext cx="6291067" cy="4852995"/>
          </a:xfrm>
          <a:prstGeom prst="rect">
            <a:avLst/>
          </a:prstGeom>
          <a:noFill/>
        </p:spPr>
        <p:txBody>
          <a:bodyPr wrap="square">
            <a:spAutoFit/>
          </a:bodyPr>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4.9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特征重要性分析</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首先根据需求从数据集中去除了不需要的列，形成了特征集合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X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和目标变量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y</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使用随机森林回归器模型进行训练，拟合数据并估计特征的重要性。</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通过</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model.feature_importances</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_</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得到了每个特征的重要性分数，存储在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feature_importance</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中，并按照重要性降序排列。</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最后展示特征的重要性排序结果，显示每个特征对目标变量的影响程度。</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59889" y="1062361"/>
            <a:ext cx="11732111" cy="5574283"/>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40000"/>
              </a:lnSpc>
              <a:spcBef>
                <a:spcPct val="0"/>
              </a:spcBef>
              <a:spcAft>
                <a:spcPct val="0"/>
              </a:spcAft>
              <a:buClrTx/>
              <a:buSzTx/>
              <a:buFontTx/>
              <a:buNone/>
            </a:pPr>
            <a:r>
              <a:rPr lang="en-US" altLang="zh-CN" sz="16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4.10</a:t>
            </a:r>
            <a:r>
              <a:rPr lang="zh-CN" altLang="zh-CN" sz="16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聚类分析</a:t>
            </a:r>
            <a:br>
              <a:rPr lang="en-US" altLang="zh-CN" sz="16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X_cluster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'Materials'</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'Finishing'</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'Durability'</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kmeans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KMeans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n_clusters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3</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random_state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0</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).fit(</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X_cluster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kmeans.labels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_</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plt.figure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4</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plt.scatter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X_cluster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'Materials'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X_cluster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cmap</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viridis</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200</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plt.xlabel</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'Materials'</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plt.ylabel</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'Construction'</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plt.title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'Clustering of Materials vs. Construction'</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14</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fontweight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'bold'</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plt.colorbar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label</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plt.tight_layout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'Clustering of Materials vs. Construction.png'</a:t>
            </a:r>
            <a:r>
              <a:rPr lang="en-US" altLang="zh-CN" sz="1600"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AA4926"/>
                </a:solidFill>
                <a:effectLst/>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effectLst/>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cluster_counts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value_counts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7030A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"Cluster Counts:"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7030A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cluster_counts</a:t>
            </a:r>
            <a:r>
              <a:rPr lang="en-US" altLang="zh-CN" sz="1600"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sz="1600"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3" name="文本框 2"/>
          <p:cNvSpPr txBox="1"/>
          <p:nvPr/>
        </p:nvSpPr>
        <p:spPr>
          <a:xfrm>
            <a:off x="459889" y="1046511"/>
            <a:ext cx="11674054" cy="5460854"/>
          </a:xfrm>
          <a:prstGeom prst="rect">
            <a:avLst/>
          </a:prstGeom>
          <a:noFill/>
        </p:spPr>
        <p:txBody>
          <a:bodyPr wrap="square">
            <a:spAutoFit/>
          </a:bodyPr>
          <a:lstStyle/>
          <a:p>
            <a:pPr algn="just">
              <a:lnSpc>
                <a:spcPct val="16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4.10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聚类分析</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6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4.10.1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准备数据与调用</a:t>
            </a:r>
            <a:r>
              <a:rPr lang="de-DE"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K-Means</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聚类</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选择特定属性作为聚类的依据，构建一个包含这些属性的子数据集 </a:t>
            </a:r>
            <a:r>
              <a:rPr lang="de-DE"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X_cluster</a:t>
            </a:r>
            <a:r>
              <a:rPr lang="zh-CN" altLang="de-DE"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K-Means</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聚类算法，通过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KMeans</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对象进行了聚类，指定了聚类的数量为</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4.10.2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聚类结果可视化</a:t>
            </a:r>
            <a:endPar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利用散点图在二维空间中展示材料和构造属性的聚类结果，不同簇的数据点用不同颜色表示。</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图中的颜色代表不同的簇，较大的数据点显示了聚类的中心。</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保存可视化结果的图片，并展示簇的分布情况。</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4.10.3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聚类结果统计</a:t>
            </a:r>
            <a:endPar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6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展示各个簇的数量统计，即每个簇中数据点的数量。</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3" name="图片 2" descr="图表, 散点图&#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6418" y="1280754"/>
            <a:ext cx="12185582" cy="4296491"/>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57" name="文本框 56"/>
          <p:cNvSpPr txBox="1"/>
          <p:nvPr/>
        </p:nvSpPr>
        <p:spPr>
          <a:xfrm>
            <a:off x="6722125" y="6009653"/>
            <a:ext cx="561990" cy="486820"/>
          </a:xfrm>
          <a:custGeom>
            <a:avLst/>
            <a:gdLst/>
            <a:ahLst/>
            <a:cxnLst/>
            <a:rect l="l" t="t" r="r" b="b"/>
            <a:pathLst>
              <a:path w="700980" h="607218">
                <a:moveTo>
                  <a:pt x="377279" y="0"/>
                </a:moveTo>
                <a:lnTo>
                  <a:pt x="700980" y="0"/>
                </a:lnTo>
                <a:lnTo>
                  <a:pt x="700980" y="249287"/>
                </a:lnTo>
                <a:cubicBezTo>
                  <a:pt x="700980" y="341064"/>
                  <a:pt x="681881" y="413618"/>
                  <a:pt x="643682" y="466948"/>
                </a:cubicBezTo>
                <a:cubicBezTo>
                  <a:pt x="605482" y="520278"/>
                  <a:pt x="540246" y="567035"/>
                  <a:pt x="447973" y="607218"/>
                </a:cubicBezTo>
                <a:lnTo>
                  <a:pt x="377279" y="474761"/>
                </a:lnTo>
                <a:cubicBezTo>
                  <a:pt x="434826" y="447972"/>
                  <a:pt x="474390" y="421307"/>
                  <a:pt x="495970" y="394766"/>
                </a:cubicBezTo>
                <a:cubicBezTo>
                  <a:pt x="517550" y="368225"/>
                  <a:pt x="529580" y="336847"/>
                  <a:pt x="532060" y="300632"/>
                </a:cubicBezTo>
                <a:lnTo>
                  <a:pt x="377279" y="300632"/>
                </a:lnTo>
                <a:close/>
                <a:moveTo>
                  <a:pt x="0" y="0"/>
                </a:moveTo>
                <a:lnTo>
                  <a:pt x="323701" y="0"/>
                </a:lnTo>
                <a:lnTo>
                  <a:pt x="323701" y="249287"/>
                </a:lnTo>
                <a:cubicBezTo>
                  <a:pt x="323701" y="341064"/>
                  <a:pt x="304602" y="413618"/>
                  <a:pt x="266402" y="466948"/>
                </a:cubicBezTo>
                <a:cubicBezTo>
                  <a:pt x="228203" y="520278"/>
                  <a:pt x="162967" y="567035"/>
                  <a:pt x="70693" y="607218"/>
                </a:cubicBezTo>
                <a:lnTo>
                  <a:pt x="0" y="474761"/>
                </a:lnTo>
                <a:cubicBezTo>
                  <a:pt x="57547" y="447972"/>
                  <a:pt x="97110" y="421307"/>
                  <a:pt x="118690" y="394766"/>
                </a:cubicBezTo>
                <a:cubicBezTo>
                  <a:pt x="140270" y="368225"/>
                  <a:pt x="152301" y="336847"/>
                  <a:pt x="154781" y="300632"/>
                </a:cubicBezTo>
                <a:lnTo>
                  <a:pt x="0" y="300632"/>
                </a:lnTo>
                <a:close/>
              </a:path>
            </a:pathLst>
          </a:custGeom>
          <a:solidFill>
            <a:schemeClr val="accent1">
              <a:alpha val="31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just" hangingPunct="0">
              <a:lnSpc>
                <a:spcPct val="130000"/>
              </a:lnSpc>
            </a:pPr>
            <a:endParaRPr lang="zh-CN" altLang="en-US" sz="12000" spc="100" dirty="0">
              <a:solidFill>
                <a:schemeClr val="tx1">
                  <a:lumMod val="65000"/>
                  <a:lumOff val="35000"/>
                </a:schemeClr>
              </a:solidFill>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55" name="任意多边形: 形状 54"/>
          <p:cNvSpPr/>
          <p:nvPr/>
        </p:nvSpPr>
        <p:spPr>
          <a:xfrm>
            <a:off x="90624" y="1124653"/>
            <a:ext cx="570458" cy="494156"/>
          </a:xfrm>
          <a:custGeom>
            <a:avLst/>
            <a:gdLst/>
            <a:ahLst/>
            <a:cxnLst/>
            <a:rect l="l" t="t" r="r" b="b"/>
            <a:pathLst>
              <a:path w="700980" h="607219">
                <a:moveTo>
                  <a:pt x="631031" y="0"/>
                </a:moveTo>
                <a:lnTo>
                  <a:pt x="700980" y="132457"/>
                </a:lnTo>
                <a:cubicBezTo>
                  <a:pt x="643930" y="159246"/>
                  <a:pt x="604490" y="185912"/>
                  <a:pt x="582662" y="212453"/>
                </a:cubicBezTo>
                <a:cubicBezTo>
                  <a:pt x="560834" y="238993"/>
                  <a:pt x="548680" y="270372"/>
                  <a:pt x="546199" y="306586"/>
                </a:cubicBezTo>
                <a:lnTo>
                  <a:pt x="700980" y="306586"/>
                </a:lnTo>
                <a:lnTo>
                  <a:pt x="700980" y="607219"/>
                </a:lnTo>
                <a:lnTo>
                  <a:pt x="377279" y="607219"/>
                </a:lnTo>
                <a:lnTo>
                  <a:pt x="377279" y="357932"/>
                </a:lnTo>
                <a:cubicBezTo>
                  <a:pt x="377279" y="266155"/>
                  <a:pt x="396379" y="193725"/>
                  <a:pt x="434578" y="140643"/>
                </a:cubicBezTo>
                <a:cubicBezTo>
                  <a:pt x="472777" y="87561"/>
                  <a:pt x="538262" y="40680"/>
                  <a:pt x="631031" y="0"/>
                </a:cubicBezTo>
                <a:close/>
                <a:moveTo>
                  <a:pt x="253752" y="0"/>
                </a:moveTo>
                <a:lnTo>
                  <a:pt x="323701" y="132457"/>
                </a:lnTo>
                <a:cubicBezTo>
                  <a:pt x="266650" y="159246"/>
                  <a:pt x="227211" y="185912"/>
                  <a:pt x="205383" y="212453"/>
                </a:cubicBezTo>
                <a:cubicBezTo>
                  <a:pt x="183555" y="238993"/>
                  <a:pt x="171400" y="270372"/>
                  <a:pt x="168920" y="306586"/>
                </a:cubicBezTo>
                <a:lnTo>
                  <a:pt x="323701" y="306586"/>
                </a:lnTo>
                <a:lnTo>
                  <a:pt x="323701" y="607219"/>
                </a:lnTo>
                <a:lnTo>
                  <a:pt x="0" y="607219"/>
                </a:lnTo>
                <a:lnTo>
                  <a:pt x="0" y="357932"/>
                </a:lnTo>
                <a:cubicBezTo>
                  <a:pt x="0" y="266155"/>
                  <a:pt x="19100" y="193725"/>
                  <a:pt x="57299" y="140643"/>
                </a:cubicBezTo>
                <a:cubicBezTo>
                  <a:pt x="95498" y="87561"/>
                  <a:pt x="160982" y="40680"/>
                  <a:pt x="253752" y="0"/>
                </a:cubicBezTo>
                <a:close/>
              </a:path>
            </a:pathLst>
          </a:custGeom>
          <a:solidFill>
            <a:schemeClr val="accent1">
              <a:alpha val="31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2000"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7" name="日期占位符 6"/>
          <p:cNvSpPr>
            <a:spLocks noGrp="1"/>
          </p:cNvSpPr>
          <p:nvPr>
            <p:ph type="dt" sz="half" idx="10"/>
          </p:nvPr>
        </p:nvSpPr>
        <p:spPr>
          <a:xfrm>
            <a:off x="838200" y="6492875"/>
            <a:ext cx="2743200" cy="365125"/>
          </a:xfrm>
        </p:spPr>
        <p:txBody>
          <a:bodyPr/>
          <a:lstStyle/>
          <a:p>
            <a:fld id="{CA62C270-D474-452D-ACA4-843D65C7852A}" type="datetime1">
              <a:rPr lang="zh-CN" altLang="en-US" smtClean="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fld>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8" name="页脚占位符 7"/>
          <p:cNvSpPr>
            <a:spLocks noGrp="1"/>
          </p:cNvSpPr>
          <p:nvPr>
            <p:ph type="ftr" sz="quarter" idx="11"/>
          </p:nvPr>
        </p:nvSpPr>
        <p:spPr>
          <a:xfrm>
            <a:off x="4038600" y="6492875"/>
            <a:ext cx="4114800" cy="365125"/>
          </a:xfrm>
        </p:spPr>
        <p:txBody>
          <a:bodyPr/>
          <a:lstStyle/>
          <a:p>
            <a:r>
              <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t>西安电子科技大学</a:t>
            </a:r>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9" name="灯片编号占位符 8"/>
          <p:cNvSpPr>
            <a:spLocks noGrp="1"/>
          </p:cNvSpPr>
          <p:nvPr>
            <p:ph type="sldNum" sz="quarter" idx="12"/>
          </p:nvPr>
        </p:nvSpPr>
        <p:spPr>
          <a:xfrm>
            <a:off x="11046940" y="6492875"/>
            <a:ext cx="306859" cy="365125"/>
          </a:xfrm>
        </p:spPr>
        <p:txBody>
          <a:bodyPr/>
          <a:lstStyle/>
          <a:p>
            <a:fld id="{33B9A5AF-BDD6-4E14-989F-CF034C94E4CA}" type="slidenum">
              <a:rPr lang="zh-CN" altLang="en-US" smtClean="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fld>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pic>
        <p:nvPicPr>
          <p:cNvPr id="5" name="图片占位符 4"/>
          <p:cNvPicPr>
            <a:picLocks noGrp="1" noChangeAspect="1"/>
          </p:cNvPicPr>
          <p:nvPr>
            <p:ph type="pic" sz="quarter" idx="14"/>
          </p:nvPr>
        </p:nvPicPr>
        <p:blipFill rotWithShape="1">
          <a:blip r:embed="rId1" cstate="print">
            <a:extLst>
              <a:ext uri="{28A0092B-C50C-407E-A947-70E740481C1C}">
                <a14:useLocalDpi xmlns:a14="http://schemas.microsoft.com/office/drawing/2010/main" val="0"/>
              </a:ext>
            </a:extLst>
          </a:blip>
          <a:srcRect t="-281"/>
          <a:stretch>
            <a:fillRect/>
          </a:stretch>
        </p:blipFill>
        <p:spPr>
          <a:xfrm>
            <a:off x="6932613" y="1124653"/>
            <a:ext cx="4421187" cy="2943346"/>
          </a:xfrm>
        </p:spPr>
      </p:pic>
      <p:sp>
        <p:nvSpPr>
          <p:cNvPr id="43" name="矩形 42"/>
          <p:cNvSpPr/>
          <p:nvPr/>
        </p:nvSpPr>
        <p:spPr>
          <a:xfrm>
            <a:off x="6917449" y="4067999"/>
            <a:ext cx="4436181" cy="1771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47" name="文本框 46"/>
          <p:cNvSpPr txBox="1"/>
          <p:nvPr/>
        </p:nvSpPr>
        <p:spPr>
          <a:xfrm>
            <a:off x="6960283" y="4204204"/>
            <a:ext cx="4473753" cy="1509965"/>
          </a:xfrm>
          <a:prstGeom prst="rect">
            <a:avLst/>
          </a:prstGeom>
          <a:noFill/>
        </p:spPr>
        <p:txBody>
          <a:bodyPr wrap="square" rtlCol="0">
            <a:spAutoFit/>
          </a:bodyPr>
          <a:lstStyle/>
          <a:p>
            <a:pPr marR="0" lvl="0" indent="0" fontAlgn="auto" hangingPunct="0">
              <a:lnSpc>
                <a:spcPct val="130000"/>
              </a:lnSpc>
              <a:spcBef>
                <a:spcPts val="0"/>
              </a:spcBef>
              <a:spcAft>
                <a:spcPts val="0"/>
              </a:spcAft>
              <a:buClrTx/>
              <a:buSzTx/>
              <a:buFontTx/>
              <a:buNone/>
              <a:defRPr/>
            </a:pPr>
            <a:r>
              <a:rPr lang="zh-CN" altLang="en-US"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近年来互联网和电子商务蓬勃发展，消费者有在线购买产品的趋势。</a:t>
            </a:r>
            <a:endParaRPr lang="en-US" altLang="zh-CN"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p>
            <a:pPr marR="0" lvl="0" indent="0" fontAlgn="auto" hangingPunct="0">
              <a:lnSpc>
                <a:spcPct val="130000"/>
              </a:lnSpc>
              <a:spcBef>
                <a:spcPts val="0"/>
              </a:spcBef>
              <a:spcAft>
                <a:spcPts val="0"/>
              </a:spcAft>
              <a:buClrTx/>
              <a:buSzTx/>
              <a:buFontTx/>
              <a:buNone/>
              <a:defRPr/>
            </a:pPr>
            <a:r>
              <a:rPr lang="zh-CN" altLang="en-US"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爆发增长的消费者评论成为宝贵信息资源，如消费者观点、感受和使用经验等。</a:t>
            </a:r>
            <a:endParaRPr lang="zh-CN" altLang="en-US"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
        <p:nvSpPr>
          <p:cNvPr id="6" name="文本框 5"/>
          <p:cNvSpPr txBox="1"/>
          <p:nvPr/>
        </p:nvSpPr>
        <p:spPr>
          <a:xfrm>
            <a:off x="676018" y="296446"/>
            <a:ext cx="2697225" cy="759888"/>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1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任务描述</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14" name="文本框 13"/>
          <p:cNvSpPr txBox="1"/>
          <p:nvPr/>
        </p:nvSpPr>
        <p:spPr>
          <a:xfrm>
            <a:off x="757963" y="1132906"/>
            <a:ext cx="5980887" cy="1186479"/>
          </a:xfrm>
          <a:prstGeom prst="rect">
            <a:avLst/>
          </a:prstGeom>
          <a:noFill/>
        </p:spPr>
        <p:txBody>
          <a:bodyPr wrap="square" rtlCol="0">
            <a:spAutoFit/>
          </a:bodyPr>
          <a:lstStyle>
            <a:defPPr>
              <a:defRPr lang="zh-CN"/>
            </a:defPPr>
            <a:lvl1pPr hangingPunct="0">
              <a:lnSpc>
                <a:spcPct val="130000"/>
              </a:lnSpc>
              <a:defRPr spc="100">
                <a:solidFill>
                  <a:schemeClr val="tx1">
                    <a:lumMod val="65000"/>
                    <a:lumOff val="35000"/>
                  </a:schemeClr>
                </a:solidFill>
                <a:latin typeface="Sitka Text" pitchFamily="2" charset="0"/>
                <a:ea typeface="微软雅黑" pitchFamily="34" charset="-122"/>
                <a:cs typeface="+mn-ea"/>
              </a:defRPr>
            </a:lvl1pPr>
          </a:lstStyle>
          <a:p>
            <a:r>
              <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rPr>
              <a:t>传统分析限制</a:t>
            </a:r>
            <a:endParaRPr lang="en-US" altLang="zh-CN" sz="2000" dirty="0">
              <a:solidFill>
                <a:srgbClr val="AF2125"/>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endParaRPr>
          </a:p>
          <a:p>
            <a:r>
              <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传统方法难以深度挖掘评论中的多层信息，通常只提供浅层次的分析结果。</a:t>
            </a:r>
            <a:endPar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
        <p:nvSpPr>
          <p:cNvPr id="2" name="文本框 1"/>
          <p:cNvSpPr txBox="1"/>
          <p:nvPr/>
        </p:nvSpPr>
        <p:spPr>
          <a:xfrm>
            <a:off x="757963" y="2395957"/>
            <a:ext cx="6174650" cy="1189878"/>
          </a:xfrm>
          <a:prstGeom prst="rect">
            <a:avLst/>
          </a:prstGeom>
          <a:noFill/>
        </p:spPr>
        <p:txBody>
          <a:bodyPr wrap="square" rtlCol="0">
            <a:spAutoFit/>
          </a:bodyPr>
          <a:lstStyle>
            <a:defPPr>
              <a:defRPr lang="zh-CN"/>
            </a:defPPr>
            <a:lvl1pPr hangingPunct="0">
              <a:lnSpc>
                <a:spcPct val="130000"/>
              </a:lnSpc>
              <a:defRPr spc="100">
                <a:solidFill>
                  <a:schemeClr val="tx1">
                    <a:lumMod val="65000"/>
                    <a:lumOff val="35000"/>
                  </a:schemeClr>
                </a:solidFill>
                <a:latin typeface="Sitka Text" pitchFamily="2" charset="0"/>
                <a:ea typeface="微软雅黑" pitchFamily="34" charset="-122"/>
                <a:cs typeface="+mn-ea"/>
              </a:defRPr>
            </a:lvl1pPr>
          </a:lstStyle>
          <a:p>
            <a:r>
              <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rPr>
              <a:t>综合分析方法</a:t>
            </a:r>
            <a:endParaRPr lang="en-US" altLang="zh-CN" sz="2000" dirty="0">
              <a:solidFill>
                <a:srgbClr val="AF2125"/>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endParaRPr>
          </a:p>
          <a:p>
            <a:r>
              <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采用情感分析、聚类分析和</a:t>
            </a:r>
            <a:r>
              <a:rPr lang="en-US" altLang="zh-CN"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LDA</a:t>
            </a:r>
            <a:r>
              <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主题分析相结合的方法，进行服装产品消费者评论综合分析。</a:t>
            </a:r>
            <a:endPar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
        <p:nvSpPr>
          <p:cNvPr id="3" name="文本框 2"/>
          <p:cNvSpPr txBox="1"/>
          <p:nvPr/>
        </p:nvSpPr>
        <p:spPr>
          <a:xfrm>
            <a:off x="757963" y="3767468"/>
            <a:ext cx="6174650" cy="1186479"/>
          </a:xfrm>
          <a:prstGeom prst="rect">
            <a:avLst/>
          </a:prstGeom>
          <a:noFill/>
        </p:spPr>
        <p:txBody>
          <a:bodyPr wrap="square" rtlCol="0">
            <a:spAutoFit/>
          </a:bodyPr>
          <a:lstStyle>
            <a:defPPr>
              <a:defRPr lang="zh-CN"/>
            </a:defPPr>
            <a:lvl1pPr hangingPunct="0">
              <a:lnSpc>
                <a:spcPct val="130000"/>
              </a:lnSpc>
              <a:defRPr spc="100">
                <a:solidFill>
                  <a:schemeClr val="tx1">
                    <a:lumMod val="65000"/>
                    <a:lumOff val="35000"/>
                  </a:schemeClr>
                </a:solidFill>
                <a:latin typeface="Sitka Text" pitchFamily="2" charset="0"/>
                <a:ea typeface="微软雅黑" pitchFamily="34" charset="-122"/>
                <a:cs typeface="+mn-ea"/>
              </a:defRPr>
            </a:lvl1pPr>
          </a:lstStyle>
          <a:p>
            <a:r>
              <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rPr>
              <a:t>综合分析价值</a:t>
            </a:r>
            <a:endParaRPr lang="en-US" altLang="zh-CN" dirty="0">
              <a:solidFill>
                <a:schemeClr val="bg2">
                  <a:lumMod val="25000"/>
                </a:schemeClr>
              </a:solidFill>
              <a:latin typeface="阿里巴巴普惠体 3.0 95 ExtraBold" panose="00020600040101010101" pitchFamily="18" charset="-122"/>
              <a:ea typeface="阿里巴巴普惠体 3.0 95 ExtraBold" panose="00020600040101010101" pitchFamily="18" charset="-122"/>
              <a:sym typeface="Arial" panose="020B0604020202090204" pitchFamily="34" charset="0"/>
            </a:endParaRPr>
          </a:p>
          <a:p>
            <a:r>
              <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提供全面、深入的市场洞察与决策支持，帮助企业更好地满足消费者需求。</a:t>
            </a:r>
            <a:endParaRPr lang="zh-CN" altLang="en-US"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
        <p:nvSpPr>
          <p:cNvPr id="11" name="文本框 10"/>
          <p:cNvSpPr txBox="1"/>
          <p:nvPr/>
        </p:nvSpPr>
        <p:spPr>
          <a:xfrm>
            <a:off x="757963" y="5066584"/>
            <a:ext cx="6097904" cy="118647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mn-cs"/>
                <a:sym typeface="Arial" panose="020B0604020202090204" pitchFamily="34" charset="0"/>
              </a:rPr>
              <a:t>方法启发与借鉴</a:t>
            </a:r>
            <a:endParaRPr kumimoji="0" lang="en-US" altLang="zh-CN" sz="2000" b="0" i="0" u="none" strike="noStrike" kern="1200" cap="none" spc="0" normalizeH="0" noProof="0" dirty="0">
              <a:ln>
                <a:noFill/>
              </a:ln>
              <a:solidFill>
                <a:srgbClr val="E7E6E6">
                  <a:lumMod val="25000"/>
                </a:srgbClr>
              </a:solidFill>
              <a:effectLst/>
              <a:uLnTx/>
              <a:uFillTx/>
              <a:latin typeface="阿里巴巴普惠体 3.0 95 ExtraBold" panose="00020600040101010101" pitchFamily="18" charset="-122"/>
              <a:ea typeface="阿里巴巴普惠体 3.0 95 ExtraBold" panose="00020600040101010101" pitchFamily="18" charset="-122"/>
              <a:cs typeface="+mn-cs"/>
              <a:sym typeface="Arial" panose="020B0604020202090204" pitchFamily="34" charset="0"/>
            </a:endParaRPr>
          </a:p>
          <a:p>
            <a:pPr marR="0" lvl="0" indent="0" fontAlgn="auto" hangingPunct="0">
              <a:lnSpc>
                <a:spcPct val="130000"/>
              </a:lnSpc>
              <a:spcBef>
                <a:spcPts val="0"/>
              </a:spcBef>
              <a:spcAft>
                <a:spcPts val="0"/>
              </a:spcAft>
              <a:buClrTx/>
              <a:buSzTx/>
              <a:buFontTx/>
              <a:buNone/>
              <a:defRPr/>
            </a:pPr>
            <a:r>
              <a:rPr lang="zh-CN" altLang="en-US"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结果可为其他领域的消费者评论分析提供借鉴和参考。可以进一步拓展分析方法，更准确地洞察市场趋势。</a:t>
            </a:r>
            <a:endParaRPr lang="zh-CN" altLang="en-US"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4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分析</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59889" y="1062361"/>
            <a:ext cx="11364051" cy="5574283"/>
          </a:xfrm>
          <a:prstGeom prst="rect">
            <a:avLst/>
          </a:prstGeom>
          <a:noFill/>
          <a:ln>
            <a:noFill/>
          </a:ln>
          <a:effectLst/>
        </p:spPr>
        <p:txBody>
          <a:bodyPr vert="horz" wrap="square" lIns="91440" tIns="45720" rIns="91440" bIns="45720" numCol="1" anchor="ctr" anchorCtr="0" compatLnSpc="1">
            <a:spAutoFit/>
          </a:bodyPr>
          <a:lstStyle/>
          <a:p>
            <a:pPr lvl="0" eaLnBrk="0" fontAlgn="base" hangingPunct="0">
              <a:lnSpc>
                <a:spcPct val="140000"/>
              </a:lnSpc>
              <a:spcBef>
                <a:spcPct val="0"/>
              </a:spcBef>
              <a:spcAft>
                <a:spcPct val="0"/>
              </a:spcAft>
            </a:pPr>
            <a: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4.11 LDA</a:t>
            </a:r>
            <a:r>
              <a:rPr lang="zh-CN"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主题分析</a:t>
            </a:r>
            <a:b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vectorizer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CountVectorizer</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max_features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1000</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stop_words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english</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astype</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str</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X_nlp</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vectorizer.fit_transform</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'Review'</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lda</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LatentDirichletAllocation</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n_components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5</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random_state</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topics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lda.fit_transform</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X_nlp</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找出每个主题的关键词</a:t>
            </a:r>
            <a:b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feature_names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np.array</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vectorizer.get_feature_names_out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top_words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for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topic_idx</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topic </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in </a:t>
            </a:r>
            <a:r>
              <a:rPr lang="en-US" altLang="zh-CN" sz="1600"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enumerate</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lda.components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_):</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top_words_idx</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topic.argsort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10 </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top_words.append</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feature_names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i</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for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i</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in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top_words_idx</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打印出每个主题的关键词</a:t>
            </a:r>
            <a:br>
              <a:rPr lang="en-US" altLang="zh-CN" sz="1600"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for </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i</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words </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in </a:t>
            </a:r>
            <a:r>
              <a:rPr lang="en-US" altLang="zh-CN" sz="1600"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enumerate</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top_words</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f"Topic</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err="1">
                <a:latin typeface="Consolas" panose="020B0609020204030204" pitchFamily="49" charset="0"/>
                <a:ea typeface="阿里巴巴普惠体 3.0 75 SemiBold" panose="00020600040101010101" pitchFamily="18" charset="-122"/>
                <a:cs typeface="Courier New" panose="02070409020205090404" pitchFamily="49" charset="0"/>
              </a:rPr>
              <a:t>i</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sz="1600"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a:t>
            </a:r>
            <a:r>
              <a:rPr lang="en-US" altLang="zh-CN" sz="1600"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sz="1600"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sz="1600" dirty="0">
                <a:latin typeface="Consolas" panose="020B0609020204030204" pitchFamily="49" charset="0"/>
                <a:ea typeface="阿里巴巴普惠体 3.0 75 SemiBold" panose="00020600040101010101" pitchFamily="18" charset="-122"/>
                <a:cs typeface="Courier New" panose="02070409020205090404" pitchFamily="49" charset="0"/>
              </a:rPr>
              <a:t>.join(words))</a:t>
            </a:r>
            <a:endParaRPr kumimoji="0" lang="zh-CN" altLang="zh-CN" sz="1600"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normAutofit fontScale="90000"/>
          </a:bodyPr>
          <a:p>
            <a:endParaRPr lang="zh-CN" altLang="en-US"/>
          </a:p>
        </p:txBody>
      </p:sp>
      <p:sp>
        <p:nvSpPr>
          <p:cNvPr id="6" name="内容占位符 5"/>
          <p:cNvSpPr>
            <a:spLocks noGrp="1"/>
          </p:cNvSpPr>
          <p:nvPr>
            <p:ph sz="quarter" idx="13"/>
          </p:nvPr>
        </p:nvSpPr>
        <p:spPr/>
        <p:txBody>
          <a:bodyPr/>
          <a:p>
            <a:endParaRPr lang="zh-CN" altLang="en-US"/>
          </a:p>
        </p:txBody>
      </p:sp>
      <p:sp>
        <p:nvSpPr>
          <p:cNvPr id="2" name="日期占位符 1"/>
          <p:cNvSpPr>
            <a:spLocks noGrp="1"/>
          </p:cNvSpPr>
          <p:nvPr>
            <p:ph type="dt" sz="half" idx="10"/>
          </p:nvPr>
        </p:nvSpPr>
        <p:spPr/>
        <p:txBody>
          <a:bodyPr/>
          <a:p>
            <a:fld id="{F548A5D5-F967-4973-BC3E-B6E1F1E79406}" type="datetime1">
              <a:rPr lang="zh-CN" altLang="en-US" smtClean="0"/>
            </a:fld>
            <a:endParaRPr lang="zh-CN" altLang="en-US" dirty="0"/>
          </a:p>
        </p:txBody>
      </p:sp>
      <p:sp>
        <p:nvSpPr>
          <p:cNvPr id="3" name="页脚占位符 2"/>
          <p:cNvSpPr>
            <a:spLocks noGrp="1"/>
          </p:cNvSpPr>
          <p:nvPr>
            <p:ph type="ftr" sz="quarter" idx="11"/>
          </p:nvPr>
        </p:nvSpPr>
        <p:spPr/>
        <p:txBody>
          <a:bodyPr/>
          <a:p>
            <a:r>
              <a:rPr lang="zh-CN" altLang="en-US"/>
              <a:t>西安电子科技大学</a:t>
            </a:r>
            <a:endParaRPr lang="zh-CN" altLang="en-US" dirty="0"/>
          </a:p>
        </p:txBody>
      </p:sp>
      <p:sp>
        <p:nvSpPr>
          <p:cNvPr id="4" name="灯片编号占位符 3"/>
          <p:cNvSpPr>
            <a:spLocks noGrp="1"/>
          </p:cNvSpPr>
          <p:nvPr>
            <p:ph type="sldNum" sz="quarter" idx="12"/>
          </p:nvPr>
        </p:nvSpPr>
        <p:spPr/>
        <p:txBody>
          <a:bodyPr/>
          <a:p>
            <a:fld id="{33B9A5AF-BDD6-4E14-989F-CF034C94E4CA}" type="slidenum">
              <a:rPr lang="zh-CN" altLang="en-US" smtClean="0"/>
            </a:fld>
            <a:endParaRPr lang="zh-CN" altLang="en-US"/>
          </a:p>
        </p:txBody>
      </p:sp>
      <p:pic>
        <p:nvPicPr>
          <p:cNvPr id="7" name="图片 6"/>
          <p:cNvPicPr>
            <a:picLocks noChangeAspect="1"/>
          </p:cNvPicPr>
          <p:nvPr/>
        </p:nvPicPr>
        <p:blipFill>
          <a:blip r:embed="rId1">
            <a:clrChange>
              <a:clrFrom>
                <a:srgbClr val="F9F9F9"/>
              </a:clrFrom>
              <a:clrTo>
                <a:srgbClr val="F9F9F9">
                  <a:alpha val="0"/>
                </a:srgbClr>
              </a:clrTo>
            </a:clrChange>
          </a:blip>
          <a:stretch>
            <a:fillRect/>
          </a:stretch>
        </p:blipFill>
        <p:spPr>
          <a:xfrm>
            <a:off x="347513" y="1939541"/>
            <a:ext cx="11320956" cy="35123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normAutofit fontScale="90000"/>
          </a:bodyPr>
          <a:p>
            <a:endParaRPr lang="zh-CN" altLang="en-US"/>
          </a:p>
        </p:txBody>
      </p:sp>
      <p:sp>
        <p:nvSpPr>
          <p:cNvPr id="6" name="内容占位符 5"/>
          <p:cNvSpPr>
            <a:spLocks noGrp="1"/>
          </p:cNvSpPr>
          <p:nvPr>
            <p:ph sz="quarter" idx="13"/>
          </p:nvPr>
        </p:nvSpPr>
        <p:spPr/>
        <p:txBody>
          <a:bodyPr/>
          <a:p>
            <a:endParaRPr lang="zh-CN" altLang="en-US"/>
          </a:p>
        </p:txBody>
      </p:sp>
      <p:sp>
        <p:nvSpPr>
          <p:cNvPr id="2" name="日期占位符 1"/>
          <p:cNvSpPr>
            <a:spLocks noGrp="1"/>
          </p:cNvSpPr>
          <p:nvPr>
            <p:ph type="dt" sz="half" idx="10"/>
          </p:nvPr>
        </p:nvSpPr>
        <p:spPr/>
        <p:txBody>
          <a:bodyPr/>
          <a:p>
            <a:fld id="{F548A5D5-F967-4973-BC3E-B6E1F1E79406}" type="datetime1">
              <a:rPr lang="zh-CN" altLang="en-US" smtClean="0"/>
            </a:fld>
            <a:endParaRPr lang="zh-CN" altLang="en-US" dirty="0"/>
          </a:p>
        </p:txBody>
      </p:sp>
      <p:sp>
        <p:nvSpPr>
          <p:cNvPr id="3" name="页脚占位符 2"/>
          <p:cNvSpPr>
            <a:spLocks noGrp="1"/>
          </p:cNvSpPr>
          <p:nvPr>
            <p:ph type="ftr" sz="quarter" idx="11"/>
          </p:nvPr>
        </p:nvSpPr>
        <p:spPr/>
        <p:txBody>
          <a:bodyPr/>
          <a:p>
            <a:r>
              <a:rPr lang="zh-CN" altLang="en-US"/>
              <a:t>西安电子科技大学</a:t>
            </a:r>
            <a:endParaRPr lang="zh-CN" altLang="en-US" dirty="0"/>
          </a:p>
        </p:txBody>
      </p:sp>
      <p:sp>
        <p:nvSpPr>
          <p:cNvPr id="4" name="灯片编号占位符 3"/>
          <p:cNvSpPr>
            <a:spLocks noGrp="1"/>
          </p:cNvSpPr>
          <p:nvPr>
            <p:ph type="sldNum" sz="quarter" idx="12"/>
          </p:nvPr>
        </p:nvSpPr>
        <p:spPr/>
        <p:txBody>
          <a:bodyPr/>
          <a:p>
            <a:fld id="{33B9A5AF-BDD6-4E14-989F-CF034C94E4CA}" type="slidenum">
              <a:rPr lang="zh-CN" altLang="en-US" smtClean="0"/>
            </a:fld>
            <a:endParaRPr lang="zh-CN" altLang="en-US"/>
          </a:p>
        </p:txBody>
      </p:sp>
      <p:sp>
        <p:nvSpPr>
          <p:cNvPr id="7" name="文本框 6"/>
          <p:cNvSpPr txBox="1"/>
          <p:nvPr/>
        </p:nvSpPr>
        <p:spPr>
          <a:xfrm>
            <a:off x="459889" y="952652"/>
            <a:ext cx="11674054" cy="5683992"/>
          </a:xfrm>
          <a:prstGeom prst="rect">
            <a:avLst/>
          </a:prstGeom>
          <a:noFill/>
        </p:spPr>
        <p:txBody>
          <a:bodyPr wrap="square">
            <a:spAutoFit/>
          </a:bodyPr>
          <a:p>
            <a:pPr algn="just">
              <a:lnSpc>
                <a:spcPct val="150000"/>
              </a:lnSpc>
            </a:pPr>
            <a:r>
              <a:rPr lang="en-US" altLang="zh-CN"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4.11 </a:t>
            </a:r>
            <a:r>
              <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聚类分析</a:t>
            </a:r>
            <a:endParaRPr lang="zh-CN" altLang="en-US" sz="28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4.11.1 </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文本向量化</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CountVectorizer</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将评论向量化，转换为词频矩阵。</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限制提取的特征数为</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1000</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，并且忽略英文停用词。</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3.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将文本数据转换为数字化的表示形式，以便用于</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模型的训练。</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4.11.2 </a:t>
            </a:r>
            <a:r>
              <a:rPr lang="de-DE"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主题模型训练</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1.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使用潜在狄利克雷分配（</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）模型用于识别文本中的主题。</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en-US" altLang="zh-CN" sz="2000"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fit_transform</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方法对向量化的文本数据进行训练，得到每个评论对应主题的分布。</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4.11.3</a:t>
            </a:r>
            <a:r>
              <a:rPr lang="zh-CN" altLang="en-US"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提取每个主题的关键词</a:t>
            </a:r>
            <a:endPar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400" dirty="0">
                <a:solidFill>
                  <a:srgbClr val="AF2125"/>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对</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模型获得的主题中提取前</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10</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个关键词。</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just">
              <a:lnSpc>
                <a:spcPct val="150000"/>
              </a:lnSpc>
            </a:pP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输出每个主题的关键词列表，以便了解每个主题所代表的内容和主题的特点。</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7"/>
                                        </p:tgtEl>
                                      </p:cBhvr>
                                    </p:animEffect>
                                    <p:set>
                                      <p:cBhvr>
                                        <p:cTn id="12"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5 </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讨论与结论</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endParaRPr>
          </a:p>
        </p:txBody>
      </p:sp>
      <p:sp>
        <p:nvSpPr>
          <p:cNvPr id="4" name="灯片编号占位符 4"/>
          <p:cNvSpPr>
            <a:spLocks noGrp="1"/>
          </p:cNvSpPr>
          <p:nvPr>
            <p:ph type="sldNum" sz="quarter" idx="12"/>
          </p:nvPr>
        </p:nvSpPr>
        <p:spPr>
          <a:xfrm>
            <a:off x="8610600" y="6356350"/>
            <a:ext cx="2743200" cy="365125"/>
          </a:xfrm>
        </p:spPr>
        <p:txBody>
          <a:bodyPr/>
          <a:lstStyle/>
          <a:p>
            <a:fld id="{33B9A5AF-BDD6-4E14-989F-CF034C94E4CA}" type="slidenum">
              <a:rPr lang="zh-CN" altLang="en-US" smtClean="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fld>
            <a:endPar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nvGrpSpPr>
          <p:cNvPr id="6" name="组合 5"/>
          <p:cNvGrpSpPr/>
          <p:nvPr/>
        </p:nvGrpSpPr>
        <p:grpSpPr>
          <a:xfrm>
            <a:off x="8802461" y="2705099"/>
            <a:ext cx="5259922" cy="5436926"/>
            <a:chOff x="8216102" y="2705099"/>
            <a:chExt cx="5259922" cy="5436926"/>
          </a:xfrm>
        </p:grpSpPr>
        <p:sp>
          <p:nvSpPr>
            <p:cNvPr id="7" name="任意多边形: 形状 6"/>
            <p:cNvSpPr/>
            <p:nvPr/>
          </p:nvSpPr>
          <p:spPr>
            <a:xfrm rot="2700000">
              <a:off x="10907976" y="3603451"/>
              <a:ext cx="2568048" cy="2568048"/>
            </a:xfrm>
            <a:custGeom>
              <a:avLst/>
              <a:gdLst>
                <a:gd name="connsiteX0" fmla="*/ 0 w 2568048"/>
                <a:gd name="connsiteY0" fmla="*/ 0 h 2568048"/>
                <a:gd name="connsiteX1" fmla="*/ 2568048 w 2568048"/>
                <a:gd name="connsiteY1" fmla="*/ 2568048 h 2568048"/>
                <a:gd name="connsiteX2" fmla="*/ 0 w 2568048"/>
                <a:gd name="connsiteY2" fmla="*/ 2568048 h 2568048"/>
              </a:gdLst>
              <a:ahLst/>
              <a:cxnLst>
                <a:cxn ang="0">
                  <a:pos x="connsiteX0" y="connsiteY0"/>
                </a:cxn>
                <a:cxn ang="0">
                  <a:pos x="connsiteX1" y="connsiteY1"/>
                </a:cxn>
                <a:cxn ang="0">
                  <a:pos x="connsiteX2" y="connsiteY2"/>
                </a:cxn>
              </a:cxnLst>
              <a:rect l="l" t="t" r="r" b="b"/>
              <a:pathLst>
                <a:path w="2568048" h="2568048">
                  <a:moveTo>
                    <a:pt x="0" y="0"/>
                  </a:moveTo>
                  <a:lnTo>
                    <a:pt x="2568048" y="2568048"/>
                  </a:lnTo>
                  <a:lnTo>
                    <a:pt x="0" y="2568048"/>
                  </a:lnTo>
                  <a:close/>
                </a:path>
              </a:pathLst>
            </a:custGeom>
            <a:gradFill>
              <a:gsLst>
                <a:gs pos="0">
                  <a:schemeClr val="accent1">
                    <a:lumMod val="20000"/>
                    <a:lumOff val="80000"/>
                    <a:alpha val="60000"/>
                  </a:schemeClr>
                </a:gs>
                <a:gs pos="100000">
                  <a:schemeClr val="accent1">
                    <a:lumMod val="20000"/>
                    <a:lumOff val="80000"/>
                    <a:alpha val="0"/>
                  </a:schemeClr>
                </a:gs>
              </a:gsLst>
              <a:lin ang="2700000" scaled="0"/>
            </a:gra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8" name="任意多边形: 形状 7"/>
            <p:cNvSpPr/>
            <p:nvPr/>
          </p:nvSpPr>
          <p:spPr>
            <a:xfrm rot="2700000">
              <a:off x="8937451" y="5573976"/>
              <a:ext cx="2568049" cy="2568049"/>
            </a:xfrm>
            <a:custGeom>
              <a:avLst/>
              <a:gdLst>
                <a:gd name="connsiteX0" fmla="*/ 0 w 2568049"/>
                <a:gd name="connsiteY0" fmla="*/ 0 h 2568049"/>
                <a:gd name="connsiteX1" fmla="*/ 2568049 w 2568049"/>
                <a:gd name="connsiteY1" fmla="*/ 0 h 2568049"/>
                <a:gd name="connsiteX2" fmla="*/ 0 w 2568049"/>
                <a:gd name="connsiteY2" fmla="*/ 2568049 h 2568049"/>
              </a:gdLst>
              <a:ahLst/>
              <a:cxnLst>
                <a:cxn ang="0">
                  <a:pos x="connsiteX0" y="connsiteY0"/>
                </a:cxn>
                <a:cxn ang="0">
                  <a:pos x="connsiteX1" y="connsiteY1"/>
                </a:cxn>
                <a:cxn ang="0">
                  <a:pos x="connsiteX2" y="connsiteY2"/>
                </a:cxn>
              </a:cxnLst>
              <a:rect l="l" t="t" r="r" b="b"/>
              <a:pathLst>
                <a:path w="2568049" h="2568049">
                  <a:moveTo>
                    <a:pt x="0" y="0"/>
                  </a:moveTo>
                  <a:lnTo>
                    <a:pt x="2568049" y="0"/>
                  </a:lnTo>
                  <a:lnTo>
                    <a:pt x="0" y="2568049"/>
                  </a:lnTo>
                  <a:close/>
                </a:path>
              </a:pathLst>
            </a:custGeom>
            <a:gradFill>
              <a:gsLst>
                <a:gs pos="0">
                  <a:schemeClr val="accent1">
                    <a:lumMod val="20000"/>
                    <a:lumOff val="80000"/>
                    <a:alpha val="60000"/>
                  </a:schemeClr>
                </a:gs>
                <a:gs pos="100000">
                  <a:schemeClr val="accent1">
                    <a:lumMod val="20000"/>
                    <a:lumOff val="80000"/>
                    <a:alpha val="0"/>
                  </a:schemeClr>
                </a:gs>
              </a:gsLst>
              <a:lin ang="2700000" scaled="0"/>
            </a:gra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10" name="矩形 9"/>
            <p:cNvSpPr/>
            <p:nvPr/>
          </p:nvSpPr>
          <p:spPr>
            <a:xfrm rot="2700000">
              <a:off x="8216102" y="2705099"/>
              <a:ext cx="2349500" cy="2349500"/>
            </a:xfrm>
            <a:prstGeom prst="rect">
              <a:avLst/>
            </a:prstGeom>
            <a:gradFill>
              <a:gsLst>
                <a:gs pos="0">
                  <a:schemeClr val="accent1">
                    <a:lumMod val="20000"/>
                    <a:lumOff val="80000"/>
                    <a:alpha val="60000"/>
                  </a:schemeClr>
                </a:gs>
                <a:gs pos="100000">
                  <a:schemeClr val="accent1">
                    <a:lumMod val="20000"/>
                    <a:lumOff val="80000"/>
                    <a:alpha val="0"/>
                  </a:schemeClr>
                </a:gs>
              </a:gsLst>
              <a:lin ang="2700000" scaled="0"/>
            </a:gra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11" name="椭圆 10"/>
          <p:cNvSpPr/>
          <p:nvPr/>
        </p:nvSpPr>
        <p:spPr>
          <a:xfrm>
            <a:off x="-757211" y="1904391"/>
            <a:ext cx="3997999" cy="3997999"/>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nvGrpSpPr>
          <p:cNvPr id="12" name="组合 11"/>
          <p:cNvGrpSpPr/>
          <p:nvPr/>
        </p:nvGrpSpPr>
        <p:grpSpPr>
          <a:xfrm>
            <a:off x="2765891" y="1283954"/>
            <a:ext cx="510798" cy="510798"/>
            <a:chOff x="2404976" y="1705360"/>
            <a:chExt cx="510798" cy="510798"/>
          </a:xfrm>
        </p:grpSpPr>
        <p:sp>
          <p:nvSpPr>
            <p:cNvPr id="13" name="椭圆 12"/>
            <p:cNvSpPr/>
            <p:nvPr/>
          </p:nvSpPr>
          <p:spPr>
            <a:xfrm>
              <a:off x="2404976" y="1705360"/>
              <a:ext cx="510798" cy="510798"/>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14" name="iconfont-10929-5209503"/>
            <p:cNvSpPr/>
            <p:nvPr/>
          </p:nvSpPr>
          <p:spPr>
            <a:xfrm>
              <a:off x="2537204" y="1837691"/>
              <a:ext cx="246342" cy="246137"/>
            </a:xfrm>
            <a:custGeom>
              <a:avLst/>
              <a:gdLst>
                <a:gd name="T0" fmla="*/ 10004 w 10004"/>
                <a:gd name="T1" fmla="*/ 5732 h 9996"/>
                <a:gd name="T2" fmla="*/ 9822 w 10004"/>
                <a:gd name="T3" fmla="*/ 5966 h 9996"/>
                <a:gd name="T4" fmla="*/ 8363 w 10004"/>
                <a:gd name="T5" fmla="*/ 6741 h 9996"/>
                <a:gd name="T6" fmla="*/ 9127 w 10004"/>
                <a:gd name="T7" fmla="*/ 7803 h 9996"/>
                <a:gd name="T8" fmla="*/ 8423 w 10004"/>
                <a:gd name="T9" fmla="*/ 8655 h 9996"/>
                <a:gd name="T10" fmla="*/ 7642 w 10004"/>
                <a:gd name="T11" fmla="*/ 9059 h 9996"/>
                <a:gd name="T12" fmla="*/ 6150 w 10004"/>
                <a:gd name="T13" fmla="*/ 8603 h 9996"/>
                <a:gd name="T14" fmla="*/ 5728 w 10004"/>
                <a:gd name="T15" fmla="*/ 9996 h 9996"/>
                <a:gd name="T16" fmla="*/ 4123 w 10004"/>
                <a:gd name="T17" fmla="*/ 9941 h 9996"/>
                <a:gd name="T18" fmla="*/ 3864 w 10004"/>
                <a:gd name="T19" fmla="*/ 8602 h 9996"/>
                <a:gd name="T20" fmla="*/ 2360 w 10004"/>
                <a:gd name="T21" fmla="*/ 9059 h 9996"/>
                <a:gd name="T22" fmla="*/ 2033 w 10004"/>
                <a:gd name="T23" fmla="*/ 9048 h 9996"/>
                <a:gd name="T24" fmla="*/ 913 w 10004"/>
                <a:gd name="T25" fmla="*/ 7805 h 9996"/>
                <a:gd name="T26" fmla="*/ 1296 w 10004"/>
                <a:gd name="T27" fmla="*/ 7224 h 9996"/>
                <a:gd name="T28" fmla="*/ 1380 w 10004"/>
                <a:gd name="T29" fmla="*/ 6122 h 9996"/>
                <a:gd name="T30" fmla="*/ 53 w 10004"/>
                <a:gd name="T31" fmla="*/ 5865 h 9996"/>
                <a:gd name="T32" fmla="*/ 0 w 10004"/>
                <a:gd name="T33" fmla="*/ 4262 h 9996"/>
                <a:gd name="T34" fmla="*/ 175 w 10004"/>
                <a:gd name="T35" fmla="*/ 4028 h 9996"/>
                <a:gd name="T36" fmla="*/ 1639 w 10004"/>
                <a:gd name="T37" fmla="*/ 3247 h 9996"/>
                <a:gd name="T38" fmla="*/ 875 w 10004"/>
                <a:gd name="T39" fmla="*/ 2192 h 9996"/>
                <a:gd name="T40" fmla="*/ 1575 w 10004"/>
                <a:gd name="T41" fmla="*/ 1343 h 9996"/>
                <a:gd name="T42" fmla="*/ 2360 w 10004"/>
                <a:gd name="T43" fmla="*/ 943 h 9996"/>
                <a:gd name="T44" fmla="*/ 3851 w 10004"/>
                <a:gd name="T45" fmla="*/ 1393 h 9996"/>
                <a:gd name="T46" fmla="*/ 4274 w 10004"/>
                <a:gd name="T47" fmla="*/ 0 h 9996"/>
                <a:gd name="T48" fmla="*/ 5878 w 10004"/>
                <a:gd name="T49" fmla="*/ 55 h 9996"/>
                <a:gd name="T50" fmla="*/ 6135 w 10004"/>
                <a:gd name="T51" fmla="*/ 1392 h 9996"/>
                <a:gd name="T52" fmla="*/ 7645 w 10004"/>
                <a:gd name="T53" fmla="*/ 934 h 9996"/>
                <a:gd name="T54" fmla="*/ 7965 w 10004"/>
                <a:gd name="T55" fmla="*/ 940 h 9996"/>
                <a:gd name="T56" fmla="*/ 9085 w 10004"/>
                <a:gd name="T57" fmla="*/ 2190 h 9996"/>
                <a:gd name="T58" fmla="*/ 8702 w 10004"/>
                <a:gd name="T59" fmla="*/ 2772 h 9996"/>
                <a:gd name="T60" fmla="*/ 8618 w 10004"/>
                <a:gd name="T61" fmla="*/ 3868 h 9996"/>
                <a:gd name="T62" fmla="*/ 9945 w 10004"/>
                <a:gd name="T63" fmla="*/ 4132 h 9996"/>
                <a:gd name="T64" fmla="*/ 6183 w 10004"/>
                <a:gd name="T65" fmla="*/ 6176 h 9996"/>
                <a:gd name="T66" fmla="*/ 6183 w 10004"/>
                <a:gd name="T67" fmla="*/ 3818 h 9996"/>
                <a:gd name="T68" fmla="*/ 3825 w 10004"/>
                <a:gd name="T69" fmla="*/ 3819 h 9996"/>
                <a:gd name="T70" fmla="*/ 3825 w 10004"/>
                <a:gd name="T71" fmla="*/ 6177 h 9996"/>
                <a:gd name="T72" fmla="*/ 6183 w 10004"/>
                <a:gd name="T73" fmla="*/ 6176 h 9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4" h="9996">
                  <a:moveTo>
                    <a:pt x="10004" y="4287"/>
                  </a:moveTo>
                  <a:lnTo>
                    <a:pt x="10004" y="5732"/>
                  </a:lnTo>
                  <a:cubicBezTo>
                    <a:pt x="10004" y="5784"/>
                    <a:pt x="9987" y="5834"/>
                    <a:pt x="9952" y="5881"/>
                  </a:cubicBezTo>
                  <a:cubicBezTo>
                    <a:pt x="9918" y="5928"/>
                    <a:pt x="9873" y="5956"/>
                    <a:pt x="9822" y="5966"/>
                  </a:cubicBezTo>
                  <a:lnTo>
                    <a:pt x="8617" y="6148"/>
                  </a:lnTo>
                  <a:cubicBezTo>
                    <a:pt x="8534" y="6382"/>
                    <a:pt x="8449" y="6579"/>
                    <a:pt x="8363" y="6741"/>
                  </a:cubicBezTo>
                  <a:cubicBezTo>
                    <a:pt x="8515" y="6958"/>
                    <a:pt x="8748" y="7257"/>
                    <a:pt x="9060" y="7639"/>
                  </a:cubicBezTo>
                  <a:cubicBezTo>
                    <a:pt x="9104" y="7692"/>
                    <a:pt x="9127" y="7746"/>
                    <a:pt x="9127" y="7803"/>
                  </a:cubicBezTo>
                  <a:cubicBezTo>
                    <a:pt x="9127" y="7859"/>
                    <a:pt x="9108" y="7909"/>
                    <a:pt x="9067" y="7952"/>
                  </a:cubicBezTo>
                  <a:cubicBezTo>
                    <a:pt x="8949" y="8113"/>
                    <a:pt x="8735" y="8347"/>
                    <a:pt x="8423" y="8655"/>
                  </a:cubicBezTo>
                  <a:cubicBezTo>
                    <a:pt x="8110" y="8963"/>
                    <a:pt x="7907" y="9119"/>
                    <a:pt x="7812" y="9119"/>
                  </a:cubicBezTo>
                  <a:cubicBezTo>
                    <a:pt x="7759" y="9119"/>
                    <a:pt x="7704" y="9101"/>
                    <a:pt x="7642" y="9059"/>
                  </a:cubicBezTo>
                  <a:lnTo>
                    <a:pt x="6743" y="8356"/>
                  </a:lnTo>
                  <a:cubicBezTo>
                    <a:pt x="6552" y="8456"/>
                    <a:pt x="6354" y="8538"/>
                    <a:pt x="6150" y="8603"/>
                  </a:cubicBezTo>
                  <a:cubicBezTo>
                    <a:pt x="6080" y="9193"/>
                    <a:pt x="6018" y="9597"/>
                    <a:pt x="5962" y="9813"/>
                  </a:cubicBezTo>
                  <a:cubicBezTo>
                    <a:pt x="5932" y="9934"/>
                    <a:pt x="5854" y="9996"/>
                    <a:pt x="5728" y="9996"/>
                  </a:cubicBezTo>
                  <a:lnTo>
                    <a:pt x="4282" y="9996"/>
                  </a:lnTo>
                  <a:cubicBezTo>
                    <a:pt x="4220" y="9996"/>
                    <a:pt x="4168" y="9977"/>
                    <a:pt x="4123" y="9941"/>
                  </a:cubicBezTo>
                  <a:cubicBezTo>
                    <a:pt x="4078" y="9904"/>
                    <a:pt x="4052" y="9857"/>
                    <a:pt x="4048" y="9802"/>
                  </a:cubicBezTo>
                  <a:lnTo>
                    <a:pt x="3864" y="8602"/>
                  </a:lnTo>
                  <a:cubicBezTo>
                    <a:pt x="3652" y="8532"/>
                    <a:pt x="3457" y="8453"/>
                    <a:pt x="3278" y="8362"/>
                  </a:cubicBezTo>
                  <a:lnTo>
                    <a:pt x="2360" y="9059"/>
                  </a:lnTo>
                  <a:cubicBezTo>
                    <a:pt x="2317" y="9098"/>
                    <a:pt x="2263" y="9119"/>
                    <a:pt x="2196" y="9119"/>
                  </a:cubicBezTo>
                  <a:cubicBezTo>
                    <a:pt x="2135" y="9119"/>
                    <a:pt x="2082" y="9097"/>
                    <a:pt x="2033" y="9048"/>
                  </a:cubicBezTo>
                  <a:cubicBezTo>
                    <a:pt x="1486" y="8554"/>
                    <a:pt x="1128" y="8188"/>
                    <a:pt x="958" y="7954"/>
                  </a:cubicBezTo>
                  <a:cubicBezTo>
                    <a:pt x="928" y="7910"/>
                    <a:pt x="913" y="7860"/>
                    <a:pt x="913" y="7805"/>
                  </a:cubicBezTo>
                  <a:cubicBezTo>
                    <a:pt x="913" y="7753"/>
                    <a:pt x="930" y="7704"/>
                    <a:pt x="965" y="7657"/>
                  </a:cubicBezTo>
                  <a:cubicBezTo>
                    <a:pt x="1031" y="7565"/>
                    <a:pt x="1140" y="7422"/>
                    <a:pt x="1296" y="7224"/>
                  </a:cubicBezTo>
                  <a:cubicBezTo>
                    <a:pt x="1453" y="7027"/>
                    <a:pt x="1570" y="6874"/>
                    <a:pt x="1648" y="6765"/>
                  </a:cubicBezTo>
                  <a:cubicBezTo>
                    <a:pt x="1530" y="6549"/>
                    <a:pt x="1441" y="6334"/>
                    <a:pt x="1380" y="6122"/>
                  </a:cubicBezTo>
                  <a:lnTo>
                    <a:pt x="189" y="5947"/>
                  </a:lnTo>
                  <a:cubicBezTo>
                    <a:pt x="133" y="5939"/>
                    <a:pt x="86" y="5912"/>
                    <a:pt x="53" y="5865"/>
                  </a:cubicBezTo>
                  <a:cubicBezTo>
                    <a:pt x="19" y="5820"/>
                    <a:pt x="0" y="5768"/>
                    <a:pt x="0" y="5712"/>
                  </a:cubicBezTo>
                  <a:lnTo>
                    <a:pt x="0" y="4262"/>
                  </a:lnTo>
                  <a:cubicBezTo>
                    <a:pt x="0" y="4209"/>
                    <a:pt x="18" y="4160"/>
                    <a:pt x="53" y="4113"/>
                  </a:cubicBezTo>
                  <a:cubicBezTo>
                    <a:pt x="88" y="4065"/>
                    <a:pt x="128" y="4038"/>
                    <a:pt x="175" y="4028"/>
                  </a:cubicBezTo>
                  <a:lnTo>
                    <a:pt x="1385" y="3845"/>
                  </a:lnTo>
                  <a:cubicBezTo>
                    <a:pt x="1446" y="3645"/>
                    <a:pt x="1530" y="3445"/>
                    <a:pt x="1639" y="3247"/>
                  </a:cubicBezTo>
                  <a:cubicBezTo>
                    <a:pt x="1465" y="2999"/>
                    <a:pt x="1234" y="2700"/>
                    <a:pt x="941" y="2348"/>
                  </a:cubicBezTo>
                  <a:cubicBezTo>
                    <a:pt x="898" y="2295"/>
                    <a:pt x="875" y="2244"/>
                    <a:pt x="875" y="2192"/>
                  </a:cubicBezTo>
                  <a:cubicBezTo>
                    <a:pt x="875" y="2148"/>
                    <a:pt x="894" y="2098"/>
                    <a:pt x="935" y="2043"/>
                  </a:cubicBezTo>
                  <a:cubicBezTo>
                    <a:pt x="1048" y="1887"/>
                    <a:pt x="1260" y="1654"/>
                    <a:pt x="1575" y="1343"/>
                  </a:cubicBezTo>
                  <a:cubicBezTo>
                    <a:pt x="1890" y="1032"/>
                    <a:pt x="2095" y="877"/>
                    <a:pt x="2190" y="877"/>
                  </a:cubicBezTo>
                  <a:cubicBezTo>
                    <a:pt x="2246" y="877"/>
                    <a:pt x="2303" y="898"/>
                    <a:pt x="2360" y="943"/>
                  </a:cubicBezTo>
                  <a:lnTo>
                    <a:pt x="3259" y="1640"/>
                  </a:lnTo>
                  <a:cubicBezTo>
                    <a:pt x="3449" y="1540"/>
                    <a:pt x="3648" y="1458"/>
                    <a:pt x="3851" y="1393"/>
                  </a:cubicBezTo>
                  <a:cubicBezTo>
                    <a:pt x="3922" y="803"/>
                    <a:pt x="3984" y="399"/>
                    <a:pt x="4040" y="183"/>
                  </a:cubicBezTo>
                  <a:cubicBezTo>
                    <a:pt x="4070" y="62"/>
                    <a:pt x="4148" y="0"/>
                    <a:pt x="4274" y="0"/>
                  </a:cubicBezTo>
                  <a:lnTo>
                    <a:pt x="5719" y="0"/>
                  </a:lnTo>
                  <a:cubicBezTo>
                    <a:pt x="5780" y="0"/>
                    <a:pt x="5833" y="19"/>
                    <a:pt x="5878" y="55"/>
                  </a:cubicBezTo>
                  <a:cubicBezTo>
                    <a:pt x="5923" y="92"/>
                    <a:pt x="5948" y="139"/>
                    <a:pt x="5953" y="194"/>
                  </a:cubicBezTo>
                  <a:lnTo>
                    <a:pt x="6135" y="1392"/>
                  </a:lnTo>
                  <a:cubicBezTo>
                    <a:pt x="6348" y="1462"/>
                    <a:pt x="6543" y="1540"/>
                    <a:pt x="6722" y="1632"/>
                  </a:cubicBezTo>
                  <a:lnTo>
                    <a:pt x="7645" y="934"/>
                  </a:lnTo>
                  <a:cubicBezTo>
                    <a:pt x="7684" y="895"/>
                    <a:pt x="7736" y="874"/>
                    <a:pt x="7802" y="874"/>
                  </a:cubicBezTo>
                  <a:cubicBezTo>
                    <a:pt x="7858" y="874"/>
                    <a:pt x="7913" y="895"/>
                    <a:pt x="7965" y="940"/>
                  </a:cubicBezTo>
                  <a:cubicBezTo>
                    <a:pt x="8525" y="1457"/>
                    <a:pt x="8883" y="1827"/>
                    <a:pt x="9040" y="2047"/>
                  </a:cubicBezTo>
                  <a:cubicBezTo>
                    <a:pt x="9070" y="2080"/>
                    <a:pt x="9085" y="2129"/>
                    <a:pt x="9085" y="2190"/>
                  </a:cubicBezTo>
                  <a:cubicBezTo>
                    <a:pt x="9085" y="2243"/>
                    <a:pt x="9068" y="2293"/>
                    <a:pt x="9033" y="2339"/>
                  </a:cubicBezTo>
                  <a:cubicBezTo>
                    <a:pt x="8967" y="2430"/>
                    <a:pt x="8858" y="2574"/>
                    <a:pt x="8702" y="2772"/>
                  </a:cubicBezTo>
                  <a:cubicBezTo>
                    <a:pt x="8545" y="2969"/>
                    <a:pt x="8428" y="3122"/>
                    <a:pt x="8350" y="3230"/>
                  </a:cubicBezTo>
                  <a:cubicBezTo>
                    <a:pt x="8463" y="3448"/>
                    <a:pt x="8552" y="3660"/>
                    <a:pt x="8618" y="3868"/>
                  </a:cubicBezTo>
                  <a:lnTo>
                    <a:pt x="9809" y="4050"/>
                  </a:lnTo>
                  <a:cubicBezTo>
                    <a:pt x="9865" y="4058"/>
                    <a:pt x="9910" y="4085"/>
                    <a:pt x="9945" y="4132"/>
                  </a:cubicBezTo>
                  <a:cubicBezTo>
                    <a:pt x="9985" y="4180"/>
                    <a:pt x="10004" y="4230"/>
                    <a:pt x="10004" y="4287"/>
                  </a:cubicBezTo>
                  <a:close/>
                  <a:moveTo>
                    <a:pt x="6183" y="6176"/>
                  </a:moveTo>
                  <a:cubicBezTo>
                    <a:pt x="6508" y="5851"/>
                    <a:pt x="6672" y="5457"/>
                    <a:pt x="6672" y="4997"/>
                  </a:cubicBezTo>
                  <a:cubicBezTo>
                    <a:pt x="6672" y="4537"/>
                    <a:pt x="6508" y="4144"/>
                    <a:pt x="6183" y="3818"/>
                  </a:cubicBezTo>
                  <a:cubicBezTo>
                    <a:pt x="5858" y="3494"/>
                    <a:pt x="5464" y="3331"/>
                    <a:pt x="5004" y="3331"/>
                  </a:cubicBezTo>
                  <a:cubicBezTo>
                    <a:pt x="4544" y="3331"/>
                    <a:pt x="4151" y="3494"/>
                    <a:pt x="3825" y="3819"/>
                  </a:cubicBezTo>
                  <a:cubicBezTo>
                    <a:pt x="3500" y="4144"/>
                    <a:pt x="3336" y="4538"/>
                    <a:pt x="3336" y="4998"/>
                  </a:cubicBezTo>
                  <a:cubicBezTo>
                    <a:pt x="3336" y="5458"/>
                    <a:pt x="3500" y="5851"/>
                    <a:pt x="3825" y="6177"/>
                  </a:cubicBezTo>
                  <a:cubicBezTo>
                    <a:pt x="4150" y="6503"/>
                    <a:pt x="4544" y="6666"/>
                    <a:pt x="5004" y="6666"/>
                  </a:cubicBezTo>
                  <a:cubicBezTo>
                    <a:pt x="5464" y="6663"/>
                    <a:pt x="5856" y="6500"/>
                    <a:pt x="6183" y="6176"/>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15" name="组合 14"/>
          <p:cNvGrpSpPr/>
          <p:nvPr/>
        </p:nvGrpSpPr>
        <p:grpSpPr>
          <a:xfrm>
            <a:off x="3802248" y="2639442"/>
            <a:ext cx="510798" cy="510798"/>
            <a:chOff x="2404976" y="1705360"/>
            <a:chExt cx="510798" cy="510798"/>
          </a:xfrm>
        </p:grpSpPr>
        <p:sp>
          <p:nvSpPr>
            <p:cNvPr id="16" name="椭圆 15"/>
            <p:cNvSpPr/>
            <p:nvPr/>
          </p:nvSpPr>
          <p:spPr>
            <a:xfrm>
              <a:off x="2404976" y="1705360"/>
              <a:ext cx="510798" cy="510798"/>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17" name="iconfont-10929-5209503"/>
            <p:cNvSpPr/>
            <p:nvPr/>
          </p:nvSpPr>
          <p:spPr>
            <a:xfrm>
              <a:off x="2537204" y="1837691"/>
              <a:ext cx="246342" cy="246137"/>
            </a:xfrm>
            <a:custGeom>
              <a:avLst/>
              <a:gdLst>
                <a:gd name="T0" fmla="*/ 10004 w 10004"/>
                <a:gd name="T1" fmla="*/ 5732 h 9996"/>
                <a:gd name="T2" fmla="*/ 9822 w 10004"/>
                <a:gd name="T3" fmla="*/ 5966 h 9996"/>
                <a:gd name="T4" fmla="*/ 8363 w 10004"/>
                <a:gd name="T5" fmla="*/ 6741 h 9996"/>
                <a:gd name="T6" fmla="*/ 9127 w 10004"/>
                <a:gd name="T7" fmla="*/ 7803 h 9996"/>
                <a:gd name="T8" fmla="*/ 8423 w 10004"/>
                <a:gd name="T9" fmla="*/ 8655 h 9996"/>
                <a:gd name="T10" fmla="*/ 7642 w 10004"/>
                <a:gd name="T11" fmla="*/ 9059 h 9996"/>
                <a:gd name="T12" fmla="*/ 6150 w 10004"/>
                <a:gd name="T13" fmla="*/ 8603 h 9996"/>
                <a:gd name="T14" fmla="*/ 5728 w 10004"/>
                <a:gd name="T15" fmla="*/ 9996 h 9996"/>
                <a:gd name="T16" fmla="*/ 4123 w 10004"/>
                <a:gd name="T17" fmla="*/ 9941 h 9996"/>
                <a:gd name="T18" fmla="*/ 3864 w 10004"/>
                <a:gd name="T19" fmla="*/ 8602 h 9996"/>
                <a:gd name="T20" fmla="*/ 2360 w 10004"/>
                <a:gd name="T21" fmla="*/ 9059 h 9996"/>
                <a:gd name="T22" fmla="*/ 2033 w 10004"/>
                <a:gd name="T23" fmla="*/ 9048 h 9996"/>
                <a:gd name="T24" fmla="*/ 913 w 10004"/>
                <a:gd name="T25" fmla="*/ 7805 h 9996"/>
                <a:gd name="T26" fmla="*/ 1296 w 10004"/>
                <a:gd name="T27" fmla="*/ 7224 h 9996"/>
                <a:gd name="T28" fmla="*/ 1380 w 10004"/>
                <a:gd name="T29" fmla="*/ 6122 h 9996"/>
                <a:gd name="T30" fmla="*/ 53 w 10004"/>
                <a:gd name="T31" fmla="*/ 5865 h 9996"/>
                <a:gd name="T32" fmla="*/ 0 w 10004"/>
                <a:gd name="T33" fmla="*/ 4262 h 9996"/>
                <a:gd name="T34" fmla="*/ 175 w 10004"/>
                <a:gd name="T35" fmla="*/ 4028 h 9996"/>
                <a:gd name="T36" fmla="*/ 1639 w 10004"/>
                <a:gd name="T37" fmla="*/ 3247 h 9996"/>
                <a:gd name="T38" fmla="*/ 875 w 10004"/>
                <a:gd name="T39" fmla="*/ 2192 h 9996"/>
                <a:gd name="T40" fmla="*/ 1575 w 10004"/>
                <a:gd name="T41" fmla="*/ 1343 h 9996"/>
                <a:gd name="T42" fmla="*/ 2360 w 10004"/>
                <a:gd name="T43" fmla="*/ 943 h 9996"/>
                <a:gd name="T44" fmla="*/ 3851 w 10004"/>
                <a:gd name="T45" fmla="*/ 1393 h 9996"/>
                <a:gd name="T46" fmla="*/ 4274 w 10004"/>
                <a:gd name="T47" fmla="*/ 0 h 9996"/>
                <a:gd name="T48" fmla="*/ 5878 w 10004"/>
                <a:gd name="T49" fmla="*/ 55 h 9996"/>
                <a:gd name="T50" fmla="*/ 6135 w 10004"/>
                <a:gd name="T51" fmla="*/ 1392 h 9996"/>
                <a:gd name="T52" fmla="*/ 7645 w 10004"/>
                <a:gd name="T53" fmla="*/ 934 h 9996"/>
                <a:gd name="T54" fmla="*/ 7965 w 10004"/>
                <a:gd name="T55" fmla="*/ 940 h 9996"/>
                <a:gd name="T56" fmla="*/ 9085 w 10004"/>
                <a:gd name="T57" fmla="*/ 2190 h 9996"/>
                <a:gd name="T58" fmla="*/ 8702 w 10004"/>
                <a:gd name="T59" fmla="*/ 2772 h 9996"/>
                <a:gd name="T60" fmla="*/ 8618 w 10004"/>
                <a:gd name="T61" fmla="*/ 3868 h 9996"/>
                <a:gd name="T62" fmla="*/ 9945 w 10004"/>
                <a:gd name="T63" fmla="*/ 4132 h 9996"/>
                <a:gd name="T64" fmla="*/ 6183 w 10004"/>
                <a:gd name="T65" fmla="*/ 6176 h 9996"/>
                <a:gd name="T66" fmla="*/ 6183 w 10004"/>
                <a:gd name="T67" fmla="*/ 3818 h 9996"/>
                <a:gd name="T68" fmla="*/ 3825 w 10004"/>
                <a:gd name="T69" fmla="*/ 3819 h 9996"/>
                <a:gd name="T70" fmla="*/ 3825 w 10004"/>
                <a:gd name="T71" fmla="*/ 6177 h 9996"/>
                <a:gd name="T72" fmla="*/ 6183 w 10004"/>
                <a:gd name="T73" fmla="*/ 6176 h 9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4" h="9996">
                  <a:moveTo>
                    <a:pt x="10004" y="4287"/>
                  </a:moveTo>
                  <a:lnTo>
                    <a:pt x="10004" y="5732"/>
                  </a:lnTo>
                  <a:cubicBezTo>
                    <a:pt x="10004" y="5784"/>
                    <a:pt x="9987" y="5834"/>
                    <a:pt x="9952" y="5881"/>
                  </a:cubicBezTo>
                  <a:cubicBezTo>
                    <a:pt x="9918" y="5928"/>
                    <a:pt x="9873" y="5956"/>
                    <a:pt x="9822" y="5966"/>
                  </a:cubicBezTo>
                  <a:lnTo>
                    <a:pt x="8617" y="6148"/>
                  </a:lnTo>
                  <a:cubicBezTo>
                    <a:pt x="8534" y="6382"/>
                    <a:pt x="8449" y="6579"/>
                    <a:pt x="8363" y="6741"/>
                  </a:cubicBezTo>
                  <a:cubicBezTo>
                    <a:pt x="8515" y="6958"/>
                    <a:pt x="8748" y="7257"/>
                    <a:pt x="9060" y="7639"/>
                  </a:cubicBezTo>
                  <a:cubicBezTo>
                    <a:pt x="9104" y="7692"/>
                    <a:pt x="9127" y="7746"/>
                    <a:pt x="9127" y="7803"/>
                  </a:cubicBezTo>
                  <a:cubicBezTo>
                    <a:pt x="9127" y="7859"/>
                    <a:pt x="9108" y="7909"/>
                    <a:pt x="9067" y="7952"/>
                  </a:cubicBezTo>
                  <a:cubicBezTo>
                    <a:pt x="8949" y="8113"/>
                    <a:pt x="8735" y="8347"/>
                    <a:pt x="8423" y="8655"/>
                  </a:cubicBezTo>
                  <a:cubicBezTo>
                    <a:pt x="8110" y="8963"/>
                    <a:pt x="7907" y="9119"/>
                    <a:pt x="7812" y="9119"/>
                  </a:cubicBezTo>
                  <a:cubicBezTo>
                    <a:pt x="7759" y="9119"/>
                    <a:pt x="7704" y="9101"/>
                    <a:pt x="7642" y="9059"/>
                  </a:cubicBezTo>
                  <a:lnTo>
                    <a:pt x="6743" y="8356"/>
                  </a:lnTo>
                  <a:cubicBezTo>
                    <a:pt x="6552" y="8456"/>
                    <a:pt x="6354" y="8538"/>
                    <a:pt x="6150" y="8603"/>
                  </a:cubicBezTo>
                  <a:cubicBezTo>
                    <a:pt x="6080" y="9193"/>
                    <a:pt x="6018" y="9597"/>
                    <a:pt x="5962" y="9813"/>
                  </a:cubicBezTo>
                  <a:cubicBezTo>
                    <a:pt x="5932" y="9934"/>
                    <a:pt x="5854" y="9996"/>
                    <a:pt x="5728" y="9996"/>
                  </a:cubicBezTo>
                  <a:lnTo>
                    <a:pt x="4282" y="9996"/>
                  </a:lnTo>
                  <a:cubicBezTo>
                    <a:pt x="4220" y="9996"/>
                    <a:pt x="4168" y="9977"/>
                    <a:pt x="4123" y="9941"/>
                  </a:cubicBezTo>
                  <a:cubicBezTo>
                    <a:pt x="4078" y="9904"/>
                    <a:pt x="4052" y="9857"/>
                    <a:pt x="4048" y="9802"/>
                  </a:cubicBezTo>
                  <a:lnTo>
                    <a:pt x="3864" y="8602"/>
                  </a:lnTo>
                  <a:cubicBezTo>
                    <a:pt x="3652" y="8532"/>
                    <a:pt x="3457" y="8453"/>
                    <a:pt x="3278" y="8362"/>
                  </a:cubicBezTo>
                  <a:lnTo>
                    <a:pt x="2360" y="9059"/>
                  </a:lnTo>
                  <a:cubicBezTo>
                    <a:pt x="2317" y="9098"/>
                    <a:pt x="2263" y="9119"/>
                    <a:pt x="2196" y="9119"/>
                  </a:cubicBezTo>
                  <a:cubicBezTo>
                    <a:pt x="2135" y="9119"/>
                    <a:pt x="2082" y="9097"/>
                    <a:pt x="2033" y="9048"/>
                  </a:cubicBezTo>
                  <a:cubicBezTo>
                    <a:pt x="1486" y="8554"/>
                    <a:pt x="1128" y="8188"/>
                    <a:pt x="958" y="7954"/>
                  </a:cubicBezTo>
                  <a:cubicBezTo>
                    <a:pt x="928" y="7910"/>
                    <a:pt x="913" y="7860"/>
                    <a:pt x="913" y="7805"/>
                  </a:cubicBezTo>
                  <a:cubicBezTo>
                    <a:pt x="913" y="7753"/>
                    <a:pt x="930" y="7704"/>
                    <a:pt x="965" y="7657"/>
                  </a:cubicBezTo>
                  <a:cubicBezTo>
                    <a:pt x="1031" y="7565"/>
                    <a:pt x="1140" y="7422"/>
                    <a:pt x="1296" y="7224"/>
                  </a:cubicBezTo>
                  <a:cubicBezTo>
                    <a:pt x="1453" y="7027"/>
                    <a:pt x="1570" y="6874"/>
                    <a:pt x="1648" y="6765"/>
                  </a:cubicBezTo>
                  <a:cubicBezTo>
                    <a:pt x="1530" y="6549"/>
                    <a:pt x="1441" y="6334"/>
                    <a:pt x="1380" y="6122"/>
                  </a:cubicBezTo>
                  <a:lnTo>
                    <a:pt x="189" y="5947"/>
                  </a:lnTo>
                  <a:cubicBezTo>
                    <a:pt x="133" y="5939"/>
                    <a:pt x="86" y="5912"/>
                    <a:pt x="53" y="5865"/>
                  </a:cubicBezTo>
                  <a:cubicBezTo>
                    <a:pt x="19" y="5820"/>
                    <a:pt x="0" y="5768"/>
                    <a:pt x="0" y="5712"/>
                  </a:cubicBezTo>
                  <a:lnTo>
                    <a:pt x="0" y="4262"/>
                  </a:lnTo>
                  <a:cubicBezTo>
                    <a:pt x="0" y="4209"/>
                    <a:pt x="18" y="4160"/>
                    <a:pt x="53" y="4113"/>
                  </a:cubicBezTo>
                  <a:cubicBezTo>
                    <a:pt x="88" y="4065"/>
                    <a:pt x="128" y="4038"/>
                    <a:pt x="175" y="4028"/>
                  </a:cubicBezTo>
                  <a:lnTo>
                    <a:pt x="1385" y="3845"/>
                  </a:lnTo>
                  <a:cubicBezTo>
                    <a:pt x="1446" y="3645"/>
                    <a:pt x="1530" y="3445"/>
                    <a:pt x="1639" y="3247"/>
                  </a:cubicBezTo>
                  <a:cubicBezTo>
                    <a:pt x="1465" y="2999"/>
                    <a:pt x="1234" y="2700"/>
                    <a:pt x="941" y="2348"/>
                  </a:cubicBezTo>
                  <a:cubicBezTo>
                    <a:pt x="898" y="2295"/>
                    <a:pt x="875" y="2244"/>
                    <a:pt x="875" y="2192"/>
                  </a:cubicBezTo>
                  <a:cubicBezTo>
                    <a:pt x="875" y="2148"/>
                    <a:pt x="894" y="2098"/>
                    <a:pt x="935" y="2043"/>
                  </a:cubicBezTo>
                  <a:cubicBezTo>
                    <a:pt x="1048" y="1887"/>
                    <a:pt x="1260" y="1654"/>
                    <a:pt x="1575" y="1343"/>
                  </a:cubicBezTo>
                  <a:cubicBezTo>
                    <a:pt x="1890" y="1032"/>
                    <a:pt x="2095" y="877"/>
                    <a:pt x="2190" y="877"/>
                  </a:cubicBezTo>
                  <a:cubicBezTo>
                    <a:pt x="2246" y="877"/>
                    <a:pt x="2303" y="898"/>
                    <a:pt x="2360" y="943"/>
                  </a:cubicBezTo>
                  <a:lnTo>
                    <a:pt x="3259" y="1640"/>
                  </a:lnTo>
                  <a:cubicBezTo>
                    <a:pt x="3449" y="1540"/>
                    <a:pt x="3648" y="1458"/>
                    <a:pt x="3851" y="1393"/>
                  </a:cubicBezTo>
                  <a:cubicBezTo>
                    <a:pt x="3922" y="803"/>
                    <a:pt x="3984" y="399"/>
                    <a:pt x="4040" y="183"/>
                  </a:cubicBezTo>
                  <a:cubicBezTo>
                    <a:pt x="4070" y="62"/>
                    <a:pt x="4148" y="0"/>
                    <a:pt x="4274" y="0"/>
                  </a:cubicBezTo>
                  <a:lnTo>
                    <a:pt x="5719" y="0"/>
                  </a:lnTo>
                  <a:cubicBezTo>
                    <a:pt x="5780" y="0"/>
                    <a:pt x="5833" y="19"/>
                    <a:pt x="5878" y="55"/>
                  </a:cubicBezTo>
                  <a:cubicBezTo>
                    <a:pt x="5923" y="92"/>
                    <a:pt x="5948" y="139"/>
                    <a:pt x="5953" y="194"/>
                  </a:cubicBezTo>
                  <a:lnTo>
                    <a:pt x="6135" y="1392"/>
                  </a:lnTo>
                  <a:cubicBezTo>
                    <a:pt x="6348" y="1462"/>
                    <a:pt x="6543" y="1540"/>
                    <a:pt x="6722" y="1632"/>
                  </a:cubicBezTo>
                  <a:lnTo>
                    <a:pt x="7645" y="934"/>
                  </a:lnTo>
                  <a:cubicBezTo>
                    <a:pt x="7684" y="895"/>
                    <a:pt x="7736" y="874"/>
                    <a:pt x="7802" y="874"/>
                  </a:cubicBezTo>
                  <a:cubicBezTo>
                    <a:pt x="7858" y="874"/>
                    <a:pt x="7913" y="895"/>
                    <a:pt x="7965" y="940"/>
                  </a:cubicBezTo>
                  <a:cubicBezTo>
                    <a:pt x="8525" y="1457"/>
                    <a:pt x="8883" y="1827"/>
                    <a:pt x="9040" y="2047"/>
                  </a:cubicBezTo>
                  <a:cubicBezTo>
                    <a:pt x="9070" y="2080"/>
                    <a:pt x="9085" y="2129"/>
                    <a:pt x="9085" y="2190"/>
                  </a:cubicBezTo>
                  <a:cubicBezTo>
                    <a:pt x="9085" y="2243"/>
                    <a:pt x="9068" y="2293"/>
                    <a:pt x="9033" y="2339"/>
                  </a:cubicBezTo>
                  <a:cubicBezTo>
                    <a:pt x="8967" y="2430"/>
                    <a:pt x="8858" y="2574"/>
                    <a:pt x="8702" y="2772"/>
                  </a:cubicBezTo>
                  <a:cubicBezTo>
                    <a:pt x="8545" y="2969"/>
                    <a:pt x="8428" y="3122"/>
                    <a:pt x="8350" y="3230"/>
                  </a:cubicBezTo>
                  <a:cubicBezTo>
                    <a:pt x="8463" y="3448"/>
                    <a:pt x="8552" y="3660"/>
                    <a:pt x="8618" y="3868"/>
                  </a:cubicBezTo>
                  <a:lnTo>
                    <a:pt x="9809" y="4050"/>
                  </a:lnTo>
                  <a:cubicBezTo>
                    <a:pt x="9865" y="4058"/>
                    <a:pt x="9910" y="4085"/>
                    <a:pt x="9945" y="4132"/>
                  </a:cubicBezTo>
                  <a:cubicBezTo>
                    <a:pt x="9985" y="4180"/>
                    <a:pt x="10004" y="4230"/>
                    <a:pt x="10004" y="4287"/>
                  </a:cubicBezTo>
                  <a:close/>
                  <a:moveTo>
                    <a:pt x="6183" y="6176"/>
                  </a:moveTo>
                  <a:cubicBezTo>
                    <a:pt x="6508" y="5851"/>
                    <a:pt x="6672" y="5457"/>
                    <a:pt x="6672" y="4997"/>
                  </a:cubicBezTo>
                  <a:cubicBezTo>
                    <a:pt x="6672" y="4537"/>
                    <a:pt x="6508" y="4144"/>
                    <a:pt x="6183" y="3818"/>
                  </a:cubicBezTo>
                  <a:cubicBezTo>
                    <a:pt x="5858" y="3494"/>
                    <a:pt x="5464" y="3331"/>
                    <a:pt x="5004" y="3331"/>
                  </a:cubicBezTo>
                  <a:cubicBezTo>
                    <a:pt x="4544" y="3331"/>
                    <a:pt x="4151" y="3494"/>
                    <a:pt x="3825" y="3819"/>
                  </a:cubicBezTo>
                  <a:cubicBezTo>
                    <a:pt x="3500" y="4144"/>
                    <a:pt x="3336" y="4538"/>
                    <a:pt x="3336" y="4998"/>
                  </a:cubicBezTo>
                  <a:cubicBezTo>
                    <a:pt x="3336" y="5458"/>
                    <a:pt x="3500" y="5851"/>
                    <a:pt x="3825" y="6177"/>
                  </a:cubicBezTo>
                  <a:cubicBezTo>
                    <a:pt x="4150" y="6503"/>
                    <a:pt x="4544" y="6666"/>
                    <a:pt x="5004" y="6666"/>
                  </a:cubicBezTo>
                  <a:cubicBezTo>
                    <a:pt x="5464" y="6663"/>
                    <a:pt x="5856" y="6500"/>
                    <a:pt x="6183" y="6176"/>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18" name="组合 17"/>
          <p:cNvGrpSpPr/>
          <p:nvPr/>
        </p:nvGrpSpPr>
        <p:grpSpPr>
          <a:xfrm>
            <a:off x="4036516" y="3705549"/>
            <a:ext cx="510798" cy="510798"/>
            <a:chOff x="2404976" y="1705360"/>
            <a:chExt cx="510798" cy="510798"/>
          </a:xfrm>
        </p:grpSpPr>
        <p:sp>
          <p:nvSpPr>
            <p:cNvPr id="19" name="椭圆 18"/>
            <p:cNvSpPr/>
            <p:nvPr/>
          </p:nvSpPr>
          <p:spPr>
            <a:xfrm>
              <a:off x="2404976" y="1705360"/>
              <a:ext cx="510798" cy="510798"/>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20" name="iconfont-10929-5209503"/>
            <p:cNvSpPr/>
            <p:nvPr/>
          </p:nvSpPr>
          <p:spPr>
            <a:xfrm>
              <a:off x="2537204" y="1837691"/>
              <a:ext cx="246342" cy="246137"/>
            </a:xfrm>
            <a:custGeom>
              <a:avLst/>
              <a:gdLst>
                <a:gd name="T0" fmla="*/ 10004 w 10004"/>
                <a:gd name="T1" fmla="*/ 5732 h 9996"/>
                <a:gd name="T2" fmla="*/ 9822 w 10004"/>
                <a:gd name="T3" fmla="*/ 5966 h 9996"/>
                <a:gd name="T4" fmla="*/ 8363 w 10004"/>
                <a:gd name="T5" fmla="*/ 6741 h 9996"/>
                <a:gd name="T6" fmla="*/ 9127 w 10004"/>
                <a:gd name="T7" fmla="*/ 7803 h 9996"/>
                <a:gd name="T8" fmla="*/ 8423 w 10004"/>
                <a:gd name="T9" fmla="*/ 8655 h 9996"/>
                <a:gd name="T10" fmla="*/ 7642 w 10004"/>
                <a:gd name="T11" fmla="*/ 9059 h 9996"/>
                <a:gd name="T12" fmla="*/ 6150 w 10004"/>
                <a:gd name="T13" fmla="*/ 8603 h 9996"/>
                <a:gd name="T14" fmla="*/ 5728 w 10004"/>
                <a:gd name="T15" fmla="*/ 9996 h 9996"/>
                <a:gd name="T16" fmla="*/ 4123 w 10004"/>
                <a:gd name="T17" fmla="*/ 9941 h 9996"/>
                <a:gd name="T18" fmla="*/ 3864 w 10004"/>
                <a:gd name="T19" fmla="*/ 8602 h 9996"/>
                <a:gd name="T20" fmla="*/ 2360 w 10004"/>
                <a:gd name="T21" fmla="*/ 9059 h 9996"/>
                <a:gd name="T22" fmla="*/ 2033 w 10004"/>
                <a:gd name="T23" fmla="*/ 9048 h 9996"/>
                <a:gd name="T24" fmla="*/ 913 w 10004"/>
                <a:gd name="T25" fmla="*/ 7805 h 9996"/>
                <a:gd name="T26" fmla="*/ 1296 w 10004"/>
                <a:gd name="T27" fmla="*/ 7224 h 9996"/>
                <a:gd name="T28" fmla="*/ 1380 w 10004"/>
                <a:gd name="T29" fmla="*/ 6122 h 9996"/>
                <a:gd name="T30" fmla="*/ 53 w 10004"/>
                <a:gd name="T31" fmla="*/ 5865 h 9996"/>
                <a:gd name="T32" fmla="*/ 0 w 10004"/>
                <a:gd name="T33" fmla="*/ 4262 h 9996"/>
                <a:gd name="T34" fmla="*/ 175 w 10004"/>
                <a:gd name="T35" fmla="*/ 4028 h 9996"/>
                <a:gd name="T36" fmla="*/ 1639 w 10004"/>
                <a:gd name="T37" fmla="*/ 3247 h 9996"/>
                <a:gd name="T38" fmla="*/ 875 w 10004"/>
                <a:gd name="T39" fmla="*/ 2192 h 9996"/>
                <a:gd name="T40" fmla="*/ 1575 w 10004"/>
                <a:gd name="T41" fmla="*/ 1343 h 9996"/>
                <a:gd name="T42" fmla="*/ 2360 w 10004"/>
                <a:gd name="T43" fmla="*/ 943 h 9996"/>
                <a:gd name="T44" fmla="*/ 3851 w 10004"/>
                <a:gd name="T45" fmla="*/ 1393 h 9996"/>
                <a:gd name="T46" fmla="*/ 4274 w 10004"/>
                <a:gd name="T47" fmla="*/ 0 h 9996"/>
                <a:gd name="T48" fmla="*/ 5878 w 10004"/>
                <a:gd name="T49" fmla="*/ 55 h 9996"/>
                <a:gd name="T50" fmla="*/ 6135 w 10004"/>
                <a:gd name="T51" fmla="*/ 1392 h 9996"/>
                <a:gd name="T52" fmla="*/ 7645 w 10004"/>
                <a:gd name="T53" fmla="*/ 934 h 9996"/>
                <a:gd name="T54" fmla="*/ 7965 w 10004"/>
                <a:gd name="T55" fmla="*/ 940 h 9996"/>
                <a:gd name="T56" fmla="*/ 9085 w 10004"/>
                <a:gd name="T57" fmla="*/ 2190 h 9996"/>
                <a:gd name="T58" fmla="*/ 8702 w 10004"/>
                <a:gd name="T59" fmla="*/ 2772 h 9996"/>
                <a:gd name="T60" fmla="*/ 8618 w 10004"/>
                <a:gd name="T61" fmla="*/ 3868 h 9996"/>
                <a:gd name="T62" fmla="*/ 9945 w 10004"/>
                <a:gd name="T63" fmla="*/ 4132 h 9996"/>
                <a:gd name="T64" fmla="*/ 6183 w 10004"/>
                <a:gd name="T65" fmla="*/ 6176 h 9996"/>
                <a:gd name="T66" fmla="*/ 6183 w 10004"/>
                <a:gd name="T67" fmla="*/ 3818 h 9996"/>
                <a:gd name="T68" fmla="*/ 3825 w 10004"/>
                <a:gd name="T69" fmla="*/ 3819 h 9996"/>
                <a:gd name="T70" fmla="*/ 3825 w 10004"/>
                <a:gd name="T71" fmla="*/ 6177 h 9996"/>
                <a:gd name="T72" fmla="*/ 6183 w 10004"/>
                <a:gd name="T73" fmla="*/ 6176 h 9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4" h="9996">
                  <a:moveTo>
                    <a:pt x="10004" y="4287"/>
                  </a:moveTo>
                  <a:lnTo>
                    <a:pt x="10004" y="5732"/>
                  </a:lnTo>
                  <a:cubicBezTo>
                    <a:pt x="10004" y="5784"/>
                    <a:pt x="9987" y="5834"/>
                    <a:pt x="9952" y="5881"/>
                  </a:cubicBezTo>
                  <a:cubicBezTo>
                    <a:pt x="9918" y="5928"/>
                    <a:pt x="9873" y="5956"/>
                    <a:pt x="9822" y="5966"/>
                  </a:cubicBezTo>
                  <a:lnTo>
                    <a:pt x="8617" y="6148"/>
                  </a:lnTo>
                  <a:cubicBezTo>
                    <a:pt x="8534" y="6382"/>
                    <a:pt x="8449" y="6579"/>
                    <a:pt x="8363" y="6741"/>
                  </a:cubicBezTo>
                  <a:cubicBezTo>
                    <a:pt x="8515" y="6958"/>
                    <a:pt x="8748" y="7257"/>
                    <a:pt x="9060" y="7639"/>
                  </a:cubicBezTo>
                  <a:cubicBezTo>
                    <a:pt x="9104" y="7692"/>
                    <a:pt x="9127" y="7746"/>
                    <a:pt x="9127" y="7803"/>
                  </a:cubicBezTo>
                  <a:cubicBezTo>
                    <a:pt x="9127" y="7859"/>
                    <a:pt x="9108" y="7909"/>
                    <a:pt x="9067" y="7952"/>
                  </a:cubicBezTo>
                  <a:cubicBezTo>
                    <a:pt x="8949" y="8113"/>
                    <a:pt x="8735" y="8347"/>
                    <a:pt x="8423" y="8655"/>
                  </a:cubicBezTo>
                  <a:cubicBezTo>
                    <a:pt x="8110" y="8963"/>
                    <a:pt x="7907" y="9119"/>
                    <a:pt x="7812" y="9119"/>
                  </a:cubicBezTo>
                  <a:cubicBezTo>
                    <a:pt x="7759" y="9119"/>
                    <a:pt x="7704" y="9101"/>
                    <a:pt x="7642" y="9059"/>
                  </a:cubicBezTo>
                  <a:lnTo>
                    <a:pt x="6743" y="8356"/>
                  </a:lnTo>
                  <a:cubicBezTo>
                    <a:pt x="6552" y="8456"/>
                    <a:pt x="6354" y="8538"/>
                    <a:pt x="6150" y="8603"/>
                  </a:cubicBezTo>
                  <a:cubicBezTo>
                    <a:pt x="6080" y="9193"/>
                    <a:pt x="6018" y="9597"/>
                    <a:pt x="5962" y="9813"/>
                  </a:cubicBezTo>
                  <a:cubicBezTo>
                    <a:pt x="5932" y="9934"/>
                    <a:pt x="5854" y="9996"/>
                    <a:pt x="5728" y="9996"/>
                  </a:cubicBezTo>
                  <a:lnTo>
                    <a:pt x="4282" y="9996"/>
                  </a:lnTo>
                  <a:cubicBezTo>
                    <a:pt x="4220" y="9996"/>
                    <a:pt x="4168" y="9977"/>
                    <a:pt x="4123" y="9941"/>
                  </a:cubicBezTo>
                  <a:cubicBezTo>
                    <a:pt x="4078" y="9904"/>
                    <a:pt x="4052" y="9857"/>
                    <a:pt x="4048" y="9802"/>
                  </a:cubicBezTo>
                  <a:lnTo>
                    <a:pt x="3864" y="8602"/>
                  </a:lnTo>
                  <a:cubicBezTo>
                    <a:pt x="3652" y="8532"/>
                    <a:pt x="3457" y="8453"/>
                    <a:pt x="3278" y="8362"/>
                  </a:cubicBezTo>
                  <a:lnTo>
                    <a:pt x="2360" y="9059"/>
                  </a:lnTo>
                  <a:cubicBezTo>
                    <a:pt x="2317" y="9098"/>
                    <a:pt x="2263" y="9119"/>
                    <a:pt x="2196" y="9119"/>
                  </a:cubicBezTo>
                  <a:cubicBezTo>
                    <a:pt x="2135" y="9119"/>
                    <a:pt x="2082" y="9097"/>
                    <a:pt x="2033" y="9048"/>
                  </a:cubicBezTo>
                  <a:cubicBezTo>
                    <a:pt x="1486" y="8554"/>
                    <a:pt x="1128" y="8188"/>
                    <a:pt x="958" y="7954"/>
                  </a:cubicBezTo>
                  <a:cubicBezTo>
                    <a:pt x="928" y="7910"/>
                    <a:pt x="913" y="7860"/>
                    <a:pt x="913" y="7805"/>
                  </a:cubicBezTo>
                  <a:cubicBezTo>
                    <a:pt x="913" y="7753"/>
                    <a:pt x="930" y="7704"/>
                    <a:pt x="965" y="7657"/>
                  </a:cubicBezTo>
                  <a:cubicBezTo>
                    <a:pt x="1031" y="7565"/>
                    <a:pt x="1140" y="7422"/>
                    <a:pt x="1296" y="7224"/>
                  </a:cubicBezTo>
                  <a:cubicBezTo>
                    <a:pt x="1453" y="7027"/>
                    <a:pt x="1570" y="6874"/>
                    <a:pt x="1648" y="6765"/>
                  </a:cubicBezTo>
                  <a:cubicBezTo>
                    <a:pt x="1530" y="6549"/>
                    <a:pt x="1441" y="6334"/>
                    <a:pt x="1380" y="6122"/>
                  </a:cubicBezTo>
                  <a:lnTo>
                    <a:pt x="189" y="5947"/>
                  </a:lnTo>
                  <a:cubicBezTo>
                    <a:pt x="133" y="5939"/>
                    <a:pt x="86" y="5912"/>
                    <a:pt x="53" y="5865"/>
                  </a:cubicBezTo>
                  <a:cubicBezTo>
                    <a:pt x="19" y="5820"/>
                    <a:pt x="0" y="5768"/>
                    <a:pt x="0" y="5712"/>
                  </a:cubicBezTo>
                  <a:lnTo>
                    <a:pt x="0" y="4262"/>
                  </a:lnTo>
                  <a:cubicBezTo>
                    <a:pt x="0" y="4209"/>
                    <a:pt x="18" y="4160"/>
                    <a:pt x="53" y="4113"/>
                  </a:cubicBezTo>
                  <a:cubicBezTo>
                    <a:pt x="88" y="4065"/>
                    <a:pt x="128" y="4038"/>
                    <a:pt x="175" y="4028"/>
                  </a:cubicBezTo>
                  <a:lnTo>
                    <a:pt x="1385" y="3845"/>
                  </a:lnTo>
                  <a:cubicBezTo>
                    <a:pt x="1446" y="3645"/>
                    <a:pt x="1530" y="3445"/>
                    <a:pt x="1639" y="3247"/>
                  </a:cubicBezTo>
                  <a:cubicBezTo>
                    <a:pt x="1465" y="2999"/>
                    <a:pt x="1234" y="2700"/>
                    <a:pt x="941" y="2348"/>
                  </a:cubicBezTo>
                  <a:cubicBezTo>
                    <a:pt x="898" y="2295"/>
                    <a:pt x="875" y="2244"/>
                    <a:pt x="875" y="2192"/>
                  </a:cubicBezTo>
                  <a:cubicBezTo>
                    <a:pt x="875" y="2148"/>
                    <a:pt x="894" y="2098"/>
                    <a:pt x="935" y="2043"/>
                  </a:cubicBezTo>
                  <a:cubicBezTo>
                    <a:pt x="1048" y="1887"/>
                    <a:pt x="1260" y="1654"/>
                    <a:pt x="1575" y="1343"/>
                  </a:cubicBezTo>
                  <a:cubicBezTo>
                    <a:pt x="1890" y="1032"/>
                    <a:pt x="2095" y="877"/>
                    <a:pt x="2190" y="877"/>
                  </a:cubicBezTo>
                  <a:cubicBezTo>
                    <a:pt x="2246" y="877"/>
                    <a:pt x="2303" y="898"/>
                    <a:pt x="2360" y="943"/>
                  </a:cubicBezTo>
                  <a:lnTo>
                    <a:pt x="3259" y="1640"/>
                  </a:lnTo>
                  <a:cubicBezTo>
                    <a:pt x="3449" y="1540"/>
                    <a:pt x="3648" y="1458"/>
                    <a:pt x="3851" y="1393"/>
                  </a:cubicBezTo>
                  <a:cubicBezTo>
                    <a:pt x="3922" y="803"/>
                    <a:pt x="3984" y="399"/>
                    <a:pt x="4040" y="183"/>
                  </a:cubicBezTo>
                  <a:cubicBezTo>
                    <a:pt x="4070" y="62"/>
                    <a:pt x="4148" y="0"/>
                    <a:pt x="4274" y="0"/>
                  </a:cubicBezTo>
                  <a:lnTo>
                    <a:pt x="5719" y="0"/>
                  </a:lnTo>
                  <a:cubicBezTo>
                    <a:pt x="5780" y="0"/>
                    <a:pt x="5833" y="19"/>
                    <a:pt x="5878" y="55"/>
                  </a:cubicBezTo>
                  <a:cubicBezTo>
                    <a:pt x="5923" y="92"/>
                    <a:pt x="5948" y="139"/>
                    <a:pt x="5953" y="194"/>
                  </a:cubicBezTo>
                  <a:lnTo>
                    <a:pt x="6135" y="1392"/>
                  </a:lnTo>
                  <a:cubicBezTo>
                    <a:pt x="6348" y="1462"/>
                    <a:pt x="6543" y="1540"/>
                    <a:pt x="6722" y="1632"/>
                  </a:cubicBezTo>
                  <a:lnTo>
                    <a:pt x="7645" y="934"/>
                  </a:lnTo>
                  <a:cubicBezTo>
                    <a:pt x="7684" y="895"/>
                    <a:pt x="7736" y="874"/>
                    <a:pt x="7802" y="874"/>
                  </a:cubicBezTo>
                  <a:cubicBezTo>
                    <a:pt x="7858" y="874"/>
                    <a:pt x="7913" y="895"/>
                    <a:pt x="7965" y="940"/>
                  </a:cubicBezTo>
                  <a:cubicBezTo>
                    <a:pt x="8525" y="1457"/>
                    <a:pt x="8883" y="1827"/>
                    <a:pt x="9040" y="2047"/>
                  </a:cubicBezTo>
                  <a:cubicBezTo>
                    <a:pt x="9070" y="2080"/>
                    <a:pt x="9085" y="2129"/>
                    <a:pt x="9085" y="2190"/>
                  </a:cubicBezTo>
                  <a:cubicBezTo>
                    <a:pt x="9085" y="2243"/>
                    <a:pt x="9068" y="2293"/>
                    <a:pt x="9033" y="2339"/>
                  </a:cubicBezTo>
                  <a:cubicBezTo>
                    <a:pt x="8967" y="2430"/>
                    <a:pt x="8858" y="2574"/>
                    <a:pt x="8702" y="2772"/>
                  </a:cubicBezTo>
                  <a:cubicBezTo>
                    <a:pt x="8545" y="2969"/>
                    <a:pt x="8428" y="3122"/>
                    <a:pt x="8350" y="3230"/>
                  </a:cubicBezTo>
                  <a:cubicBezTo>
                    <a:pt x="8463" y="3448"/>
                    <a:pt x="8552" y="3660"/>
                    <a:pt x="8618" y="3868"/>
                  </a:cubicBezTo>
                  <a:lnTo>
                    <a:pt x="9809" y="4050"/>
                  </a:lnTo>
                  <a:cubicBezTo>
                    <a:pt x="9865" y="4058"/>
                    <a:pt x="9910" y="4085"/>
                    <a:pt x="9945" y="4132"/>
                  </a:cubicBezTo>
                  <a:cubicBezTo>
                    <a:pt x="9985" y="4180"/>
                    <a:pt x="10004" y="4230"/>
                    <a:pt x="10004" y="4287"/>
                  </a:cubicBezTo>
                  <a:close/>
                  <a:moveTo>
                    <a:pt x="6183" y="6176"/>
                  </a:moveTo>
                  <a:cubicBezTo>
                    <a:pt x="6508" y="5851"/>
                    <a:pt x="6672" y="5457"/>
                    <a:pt x="6672" y="4997"/>
                  </a:cubicBezTo>
                  <a:cubicBezTo>
                    <a:pt x="6672" y="4537"/>
                    <a:pt x="6508" y="4144"/>
                    <a:pt x="6183" y="3818"/>
                  </a:cubicBezTo>
                  <a:cubicBezTo>
                    <a:pt x="5858" y="3494"/>
                    <a:pt x="5464" y="3331"/>
                    <a:pt x="5004" y="3331"/>
                  </a:cubicBezTo>
                  <a:cubicBezTo>
                    <a:pt x="4544" y="3331"/>
                    <a:pt x="4151" y="3494"/>
                    <a:pt x="3825" y="3819"/>
                  </a:cubicBezTo>
                  <a:cubicBezTo>
                    <a:pt x="3500" y="4144"/>
                    <a:pt x="3336" y="4538"/>
                    <a:pt x="3336" y="4998"/>
                  </a:cubicBezTo>
                  <a:cubicBezTo>
                    <a:pt x="3336" y="5458"/>
                    <a:pt x="3500" y="5851"/>
                    <a:pt x="3825" y="6177"/>
                  </a:cubicBezTo>
                  <a:cubicBezTo>
                    <a:pt x="4150" y="6503"/>
                    <a:pt x="4544" y="6666"/>
                    <a:pt x="5004" y="6666"/>
                  </a:cubicBezTo>
                  <a:cubicBezTo>
                    <a:pt x="5464" y="6663"/>
                    <a:pt x="5856" y="6500"/>
                    <a:pt x="6183" y="6176"/>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21" name="组合 20"/>
          <p:cNvGrpSpPr/>
          <p:nvPr/>
        </p:nvGrpSpPr>
        <p:grpSpPr>
          <a:xfrm>
            <a:off x="3802248" y="4981379"/>
            <a:ext cx="510798" cy="510798"/>
            <a:chOff x="2404976" y="1705360"/>
            <a:chExt cx="510798" cy="510798"/>
          </a:xfrm>
        </p:grpSpPr>
        <p:sp>
          <p:nvSpPr>
            <p:cNvPr id="22" name="椭圆 21"/>
            <p:cNvSpPr/>
            <p:nvPr/>
          </p:nvSpPr>
          <p:spPr>
            <a:xfrm>
              <a:off x="2404976" y="1705360"/>
              <a:ext cx="510798" cy="510798"/>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23" name="iconfont-10929-5209503"/>
            <p:cNvSpPr/>
            <p:nvPr/>
          </p:nvSpPr>
          <p:spPr>
            <a:xfrm>
              <a:off x="2537204" y="1837691"/>
              <a:ext cx="246342" cy="246137"/>
            </a:xfrm>
            <a:custGeom>
              <a:avLst/>
              <a:gdLst>
                <a:gd name="T0" fmla="*/ 10004 w 10004"/>
                <a:gd name="T1" fmla="*/ 5732 h 9996"/>
                <a:gd name="T2" fmla="*/ 9822 w 10004"/>
                <a:gd name="T3" fmla="*/ 5966 h 9996"/>
                <a:gd name="T4" fmla="*/ 8363 w 10004"/>
                <a:gd name="T5" fmla="*/ 6741 h 9996"/>
                <a:gd name="T6" fmla="*/ 9127 w 10004"/>
                <a:gd name="T7" fmla="*/ 7803 h 9996"/>
                <a:gd name="T8" fmla="*/ 8423 w 10004"/>
                <a:gd name="T9" fmla="*/ 8655 h 9996"/>
                <a:gd name="T10" fmla="*/ 7642 w 10004"/>
                <a:gd name="T11" fmla="*/ 9059 h 9996"/>
                <a:gd name="T12" fmla="*/ 6150 w 10004"/>
                <a:gd name="T13" fmla="*/ 8603 h 9996"/>
                <a:gd name="T14" fmla="*/ 5728 w 10004"/>
                <a:gd name="T15" fmla="*/ 9996 h 9996"/>
                <a:gd name="T16" fmla="*/ 4123 w 10004"/>
                <a:gd name="T17" fmla="*/ 9941 h 9996"/>
                <a:gd name="T18" fmla="*/ 3864 w 10004"/>
                <a:gd name="T19" fmla="*/ 8602 h 9996"/>
                <a:gd name="T20" fmla="*/ 2360 w 10004"/>
                <a:gd name="T21" fmla="*/ 9059 h 9996"/>
                <a:gd name="T22" fmla="*/ 2033 w 10004"/>
                <a:gd name="T23" fmla="*/ 9048 h 9996"/>
                <a:gd name="T24" fmla="*/ 913 w 10004"/>
                <a:gd name="T25" fmla="*/ 7805 h 9996"/>
                <a:gd name="T26" fmla="*/ 1296 w 10004"/>
                <a:gd name="T27" fmla="*/ 7224 h 9996"/>
                <a:gd name="T28" fmla="*/ 1380 w 10004"/>
                <a:gd name="T29" fmla="*/ 6122 h 9996"/>
                <a:gd name="T30" fmla="*/ 53 w 10004"/>
                <a:gd name="T31" fmla="*/ 5865 h 9996"/>
                <a:gd name="T32" fmla="*/ 0 w 10004"/>
                <a:gd name="T33" fmla="*/ 4262 h 9996"/>
                <a:gd name="T34" fmla="*/ 175 w 10004"/>
                <a:gd name="T35" fmla="*/ 4028 h 9996"/>
                <a:gd name="T36" fmla="*/ 1639 w 10004"/>
                <a:gd name="T37" fmla="*/ 3247 h 9996"/>
                <a:gd name="T38" fmla="*/ 875 w 10004"/>
                <a:gd name="T39" fmla="*/ 2192 h 9996"/>
                <a:gd name="T40" fmla="*/ 1575 w 10004"/>
                <a:gd name="T41" fmla="*/ 1343 h 9996"/>
                <a:gd name="T42" fmla="*/ 2360 w 10004"/>
                <a:gd name="T43" fmla="*/ 943 h 9996"/>
                <a:gd name="T44" fmla="*/ 3851 w 10004"/>
                <a:gd name="T45" fmla="*/ 1393 h 9996"/>
                <a:gd name="T46" fmla="*/ 4274 w 10004"/>
                <a:gd name="T47" fmla="*/ 0 h 9996"/>
                <a:gd name="T48" fmla="*/ 5878 w 10004"/>
                <a:gd name="T49" fmla="*/ 55 h 9996"/>
                <a:gd name="T50" fmla="*/ 6135 w 10004"/>
                <a:gd name="T51" fmla="*/ 1392 h 9996"/>
                <a:gd name="T52" fmla="*/ 7645 w 10004"/>
                <a:gd name="T53" fmla="*/ 934 h 9996"/>
                <a:gd name="T54" fmla="*/ 7965 w 10004"/>
                <a:gd name="T55" fmla="*/ 940 h 9996"/>
                <a:gd name="T56" fmla="*/ 9085 w 10004"/>
                <a:gd name="T57" fmla="*/ 2190 h 9996"/>
                <a:gd name="T58" fmla="*/ 8702 w 10004"/>
                <a:gd name="T59" fmla="*/ 2772 h 9996"/>
                <a:gd name="T60" fmla="*/ 8618 w 10004"/>
                <a:gd name="T61" fmla="*/ 3868 h 9996"/>
                <a:gd name="T62" fmla="*/ 9945 w 10004"/>
                <a:gd name="T63" fmla="*/ 4132 h 9996"/>
                <a:gd name="T64" fmla="*/ 6183 w 10004"/>
                <a:gd name="T65" fmla="*/ 6176 h 9996"/>
                <a:gd name="T66" fmla="*/ 6183 w 10004"/>
                <a:gd name="T67" fmla="*/ 3818 h 9996"/>
                <a:gd name="T68" fmla="*/ 3825 w 10004"/>
                <a:gd name="T69" fmla="*/ 3819 h 9996"/>
                <a:gd name="T70" fmla="*/ 3825 w 10004"/>
                <a:gd name="T71" fmla="*/ 6177 h 9996"/>
                <a:gd name="T72" fmla="*/ 6183 w 10004"/>
                <a:gd name="T73" fmla="*/ 6176 h 9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4" h="9996">
                  <a:moveTo>
                    <a:pt x="10004" y="4287"/>
                  </a:moveTo>
                  <a:lnTo>
                    <a:pt x="10004" y="5732"/>
                  </a:lnTo>
                  <a:cubicBezTo>
                    <a:pt x="10004" y="5784"/>
                    <a:pt x="9987" y="5834"/>
                    <a:pt x="9952" y="5881"/>
                  </a:cubicBezTo>
                  <a:cubicBezTo>
                    <a:pt x="9918" y="5928"/>
                    <a:pt x="9873" y="5956"/>
                    <a:pt x="9822" y="5966"/>
                  </a:cubicBezTo>
                  <a:lnTo>
                    <a:pt x="8617" y="6148"/>
                  </a:lnTo>
                  <a:cubicBezTo>
                    <a:pt x="8534" y="6382"/>
                    <a:pt x="8449" y="6579"/>
                    <a:pt x="8363" y="6741"/>
                  </a:cubicBezTo>
                  <a:cubicBezTo>
                    <a:pt x="8515" y="6958"/>
                    <a:pt x="8748" y="7257"/>
                    <a:pt x="9060" y="7639"/>
                  </a:cubicBezTo>
                  <a:cubicBezTo>
                    <a:pt x="9104" y="7692"/>
                    <a:pt x="9127" y="7746"/>
                    <a:pt x="9127" y="7803"/>
                  </a:cubicBezTo>
                  <a:cubicBezTo>
                    <a:pt x="9127" y="7859"/>
                    <a:pt x="9108" y="7909"/>
                    <a:pt x="9067" y="7952"/>
                  </a:cubicBezTo>
                  <a:cubicBezTo>
                    <a:pt x="8949" y="8113"/>
                    <a:pt x="8735" y="8347"/>
                    <a:pt x="8423" y="8655"/>
                  </a:cubicBezTo>
                  <a:cubicBezTo>
                    <a:pt x="8110" y="8963"/>
                    <a:pt x="7907" y="9119"/>
                    <a:pt x="7812" y="9119"/>
                  </a:cubicBezTo>
                  <a:cubicBezTo>
                    <a:pt x="7759" y="9119"/>
                    <a:pt x="7704" y="9101"/>
                    <a:pt x="7642" y="9059"/>
                  </a:cubicBezTo>
                  <a:lnTo>
                    <a:pt x="6743" y="8356"/>
                  </a:lnTo>
                  <a:cubicBezTo>
                    <a:pt x="6552" y="8456"/>
                    <a:pt x="6354" y="8538"/>
                    <a:pt x="6150" y="8603"/>
                  </a:cubicBezTo>
                  <a:cubicBezTo>
                    <a:pt x="6080" y="9193"/>
                    <a:pt x="6018" y="9597"/>
                    <a:pt x="5962" y="9813"/>
                  </a:cubicBezTo>
                  <a:cubicBezTo>
                    <a:pt x="5932" y="9934"/>
                    <a:pt x="5854" y="9996"/>
                    <a:pt x="5728" y="9996"/>
                  </a:cubicBezTo>
                  <a:lnTo>
                    <a:pt x="4282" y="9996"/>
                  </a:lnTo>
                  <a:cubicBezTo>
                    <a:pt x="4220" y="9996"/>
                    <a:pt x="4168" y="9977"/>
                    <a:pt x="4123" y="9941"/>
                  </a:cubicBezTo>
                  <a:cubicBezTo>
                    <a:pt x="4078" y="9904"/>
                    <a:pt x="4052" y="9857"/>
                    <a:pt x="4048" y="9802"/>
                  </a:cubicBezTo>
                  <a:lnTo>
                    <a:pt x="3864" y="8602"/>
                  </a:lnTo>
                  <a:cubicBezTo>
                    <a:pt x="3652" y="8532"/>
                    <a:pt x="3457" y="8453"/>
                    <a:pt x="3278" y="8362"/>
                  </a:cubicBezTo>
                  <a:lnTo>
                    <a:pt x="2360" y="9059"/>
                  </a:lnTo>
                  <a:cubicBezTo>
                    <a:pt x="2317" y="9098"/>
                    <a:pt x="2263" y="9119"/>
                    <a:pt x="2196" y="9119"/>
                  </a:cubicBezTo>
                  <a:cubicBezTo>
                    <a:pt x="2135" y="9119"/>
                    <a:pt x="2082" y="9097"/>
                    <a:pt x="2033" y="9048"/>
                  </a:cubicBezTo>
                  <a:cubicBezTo>
                    <a:pt x="1486" y="8554"/>
                    <a:pt x="1128" y="8188"/>
                    <a:pt x="958" y="7954"/>
                  </a:cubicBezTo>
                  <a:cubicBezTo>
                    <a:pt x="928" y="7910"/>
                    <a:pt x="913" y="7860"/>
                    <a:pt x="913" y="7805"/>
                  </a:cubicBezTo>
                  <a:cubicBezTo>
                    <a:pt x="913" y="7753"/>
                    <a:pt x="930" y="7704"/>
                    <a:pt x="965" y="7657"/>
                  </a:cubicBezTo>
                  <a:cubicBezTo>
                    <a:pt x="1031" y="7565"/>
                    <a:pt x="1140" y="7422"/>
                    <a:pt x="1296" y="7224"/>
                  </a:cubicBezTo>
                  <a:cubicBezTo>
                    <a:pt x="1453" y="7027"/>
                    <a:pt x="1570" y="6874"/>
                    <a:pt x="1648" y="6765"/>
                  </a:cubicBezTo>
                  <a:cubicBezTo>
                    <a:pt x="1530" y="6549"/>
                    <a:pt x="1441" y="6334"/>
                    <a:pt x="1380" y="6122"/>
                  </a:cubicBezTo>
                  <a:lnTo>
                    <a:pt x="189" y="5947"/>
                  </a:lnTo>
                  <a:cubicBezTo>
                    <a:pt x="133" y="5939"/>
                    <a:pt x="86" y="5912"/>
                    <a:pt x="53" y="5865"/>
                  </a:cubicBezTo>
                  <a:cubicBezTo>
                    <a:pt x="19" y="5820"/>
                    <a:pt x="0" y="5768"/>
                    <a:pt x="0" y="5712"/>
                  </a:cubicBezTo>
                  <a:lnTo>
                    <a:pt x="0" y="4262"/>
                  </a:lnTo>
                  <a:cubicBezTo>
                    <a:pt x="0" y="4209"/>
                    <a:pt x="18" y="4160"/>
                    <a:pt x="53" y="4113"/>
                  </a:cubicBezTo>
                  <a:cubicBezTo>
                    <a:pt x="88" y="4065"/>
                    <a:pt x="128" y="4038"/>
                    <a:pt x="175" y="4028"/>
                  </a:cubicBezTo>
                  <a:lnTo>
                    <a:pt x="1385" y="3845"/>
                  </a:lnTo>
                  <a:cubicBezTo>
                    <a:pt x="1446" y="3645"/>
                    <a:pt x="1530" y="3445"/>
                    <a:pt x="1639" y="3247"/>
                  </a:cubicBezTo>
                  <a:cubicBezTo>
                    <a:pt x="1465" y="2999"/>
                    <a:pt x="1234" y="2700"/>
                    <a:pt x="941" y="2348"/>
                  </a:cubicBezTo>
                  <a:cubicBezTo>
                    <a:pt x="898" y="2295"/>
                    <a:pt x="875" y="2244"/>
                    <a:pt x="875" y="2192"/>
                  </a:cubicBezTo>
                  <a:cubicBezTo>
                    <a:pt x="875" y="2148"/>
                    <a:pt x="894" y="2098"/>
                    <a:pt x="935" y="2043"/>
                  </a:cubicBezTo>
                  <a:cubicBezTo>
                    <a:pt x="1048" y="1887"/>
                    <a:pt x="1260" y="1654"/>
                    <a:pt x="1575" y="1343"/>
                  </a:cubicBezTo>
                  <a:cubicBezTo>
                    <a:pt x="1890" y="1032"/>
                    <a:pt x="2095" y="877"/>
                    <a:pt x="2190" y="877"/>
                  </a:cubicBezTo>
                  <a:cubicBezTo>
                    <a:pt x="2246" y="877"/>
                    <a:pt x="2303" y="898"/>
                    <a:pt x="2360" y="943"/>
                  </a:cubicBezTo>
                  <a:lnTo>
                    <a:pt x="3259" y="1640"/>
                  </a:lnTo>
                  <a:cubicBezTo>
                    <a:pt x="3449" y="1540"/>
                    <a:pt x="3648" y="1458"/>
                    <a:pt x="3851" y="1393"/>
                  </a:cubicBezTo>
                  <a:cubicBezTo>
                    <a:pt x="3922" y="803"/>
                    <a:pt x="3984" y="399"/>
                    <a:pt x="4040" y="183"/>
                  </a:cubicBezTo>
                  <a:cubicBezTo>
                    <a:pt x="4070" y="62"/>
                    <a:pt x="4148" y="0"/>
                    <a:pt x="4274" y="0"/>
                  </a:cubicBezTo>
                  <a:lnTo>
                    <a:pt x="5719" y="0"/>
                  </a:lnTo>
                  <a:cubicBezTo>
                    <a:pt x="5780" y="0"/>
                    <a:pt x="5833" y="19"/>
                    <a:pt x="5878" y="55"/>
                  </a:cubicBezTo>
                  <a:cubicBezTo>
                    <a:pt x="5923" y="92"/>
                    <a:pt x="5948" y="139"/>
                    <a:pt x="5953" y="194"/>
                  </a:cubicBezTo>
                  <a:lnTo>
                    <a:pt x="6135" y="1392"/>
                  </a:lnTo>
                  <a:cubicBezTo>
                    <a:pt x="6348" y="1462"/>
                    <a:pt x="6543" y="1540"/>
                    <a:pt x="6722" y="1632"/>
                  </a:cubicBezTo>
                  <a:lnTo>
                    <a:pt x="7645" y="934"/>
                  </a:lnTo>
                  <a:cubicBezTo>
                    <a:pt x="7684" y="895"/>
                    <a:pt x="7736" y="874"/>
                    <a:pt x="7802" y="874"/>
                  </a:cubicBezTo>
                  <a:cubicBezTo>
                    <a:pt x="7858" y="874"/>
                    <a:pt x="7913" y="895"/>
                    <a:pt x="7965" y="940"/>
                  </a:cubicBezTo>
                  <a:cubicBezTo>
                    <a:pt x="8525" y="1457"/>
                    <a:pt x="8883" y="1827"/>
                    <a:pt x="9040" y="2047"/>
                  </a:cubicBezTo>
                  <a:cubicBezTo>
                    <a:pt x="9070" y="2080"/>
                    <a:pt x="9085" y="2129"/>
                    <a:pt x="9085" y="2190"/>
                  </a:cubicBezTo>
                  <a:cubicBezTo>
                    <a:pt x="9085" y="2243"/>
                    <a:pt x="9068" y="2293"/>
                    <a:pt x="9033" y="2339"/>
                  </a:cubicBezTo>
                  <a:cubicBezTo>
                    <a:pt x="8967" y="2430"/>
                    <a:pt x="8858" y="2574"/>
                    <a:pt x="8702" y="2772"/>
                  </a:cubicBezTo>
                  <a:cubicBezTo>
                    <a:pt x="8545" y="2969"/>
                    <a:pt x="8428" y="3122"/>
                    <a:pt x="8350" y="3230"/>
                  </a:cubicBezTo>
                  <a:cubicBezTo>
                    <a:pt x="8463" y="3448"/>
                    <a:pt x="8552" y="3660"/>
                    <a:pt x="8618" y="3868"/>
                  </a:cubicBezTo>
                  <a:lnTo>
                    <a:pt x="9809" y="4050"/>
                  </a:lnTo>
                  <a:cubicBezTo>
                    <a:pt x="9865" y="4058"/>
                    <a:pt x="9910" y="4085"/>
                    <a:pt x="9945" y="4132"/>
                  </a:cubicBezTo>
                  <a:cubicBezTo>
                    <a:pt x="9985" y="4180"/>
                    <a:pt x="10004" y="4230"/>
                    <a:pt x="10004" y="4287"/>
                  </a:cubicBezTo>
                  <a:close/>
                  <a:moveTo>
                    <a:pt x="6183" y="6176"/>
                  </a:moveTo>
                  <a:cubicBezTo>
                    <a:pt x="6508" y="5851"/>
                    <a:pt x="6672" y="5457"/>
                    <a:pt x="6672" y="4997"/>
                  </a:cubicBezTo>
                  <a:cubicBezTo>
                    <a:pt x="6672" y="4537"/>
                    <a:pt x="6508" y="4144"/>
                    <a:pt x="6183" y="3818"/>
                  </a:cubicBezTo>
                  <a:cubicBezTo>
                    <a:pt x="5858" y="3494"/>
                    <a:pt x="5464" y="3331"/>
                    <a:pt x="5004" y="3331"/>
                  </a:cubicBezTo>
                  <a:cubicBezTo>
                    <a:pt x="4544" y="3331"/>
                    <a:pt x="4151" y="3494"/>
                    <a:pt x="3825" y="3819"/>
                  </a:cubicBezTo>
                  <a:cubicBezTo>
                    <a:pt x="3500" y="4144"/>
                    <a:pt x="3336" y="4538"/>
                    <a:pt x="3336" y="4998"/>
                  </a:cubicBezTo>
                  <a:cubicBezTo>
                    <a:pt x="3336" y="5458"/>
                    <a:pt x="3500" y="5851"/>
                    <a:pt x="3825" y="6177"/>
                  </a:cubicBezTo>
                  <a:cubicBezTo>
                    <a:pt x="4150" y="6503"/>
                    <a:pt x="4544" y="6666"/>
                    <a:pt x="5004" y="6666"/>
                  </a:cubicBezTo>
                  <a:cubicBezTo>
                    <a:pt x="5464" y="6663"/>
                    <a:pt x="5856" y="6500"/>
                    <a:pt x="6183" y="6176"/>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24" name="组合 23"/>
          <p:cNvGrpSpPr/>
          <p:nvPr/>
        </p:nvGrpSpPr>
        <p:grpSpPr>
          <a:xfrm>
            <a:off x="2854861" y="5982949"/>
            <a:ext cx="510798" cy="510798"/>
            <a:chOff x="2404976" y="1705360"/>
            <a:chExt cx="510798" cy="510798"/>
          </a:xfrm>
        </p:grpSpPr>
        <p:sp>
          <p:nvSpPr>
            <p:cNvPr id="25" name="椭圆 24"/>
            <p:cNvSpPr/>
            <p:nvPr/>
          </p:nvSpPr>
          <p:spPr>
            <a:xfrm>
              <a:off x="2404976" y="1705360"/>
              <a:ext cx="510798" cy="510798"/>
            </a:xfrm>
            <a:prstGeom prst="ellipse">
              <a:avLst/>
            </a:prstGeom>
            <a:gradFill>
              <a:gsLst>
                <a:gs pos="0">
                  <a:schemeClr val="accent1"/>
                </a:gs>
                <a:gs pos="100000">
                  <a:schemeClr val="accent2"/>
                </a:gs>
              </a:gsLst>
              <a:lin ang="2700000" scaled="0"/>
            </a:gradFill>
            <a:ln w="25400" cap="flat" cmpd="sng" algn="ctr">
              <a:noFill/>
              <a:prstDash val="solid"/>
              <a:miter lim="800000"/>
            </a:ln>
            <a:effectLst>
              <a:outerShdw blurRad="304800" dist="152400" dir="2700000" sx="96000" sy="96000" algn="tl" rotWithShape="0">
                <a:schemeClr val="accent1">
                  <a:alpha val="40000"/>
                </a:schemeClr>
              </a:outerShdw>
            </a:effectLst>
          </p:spPr>
          <p:txBody>
            <a:bodyPr wrap="none" lIns="0" tIns="0" rIns="0" bIns="0" rtlCol="0" anchor="ctr"/>
            <a:lstStyle/>
            <a:p>
              <a:pPr algn="ctr"/>
              <a:endParaRPr lang="zh-CN" altLang="en-US" sz="1600" kern="0" dirty="0">
                <a:solidFill>
                  <a:srgbClr val="FFFFFF"/>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26" name="iconfont-10929-5209503"/>
            <p:cNvSpPr/>
            <p:nvPr/>
          </p:nvSpPr>
          <p:spPr>
            <a:xfrm>
              <a:off x="2537204" y="1837691"/>
              <a:ext cx="246342" cy="246137"/>
            </a:xfrm>
            <a:custGeom>
              <a:avLst/>
              <a:gdLst>
                <a:gd name="T0" fmla="*/ 10004 w 10004"/>
                <a:gd name="T1" fmla="*/ 5732 h 9996"/>
                <a:gd name="T2" fmla="*/ 9822 w 10004"/>
                <a:gd name="T3" fmla="*/ 5966 h 9996"/>
                <a:gd name="T4" fmla="*/ 8363 w 10004"/>
                <a:gd name="T5" fmla="*/ 6741 h 9996"/>
                <a:gd name="T6" fmla="*/ 9127 w 10004"/>
                <a:gd name="T7" fmla="*/ 7803 h 9996"/>
                <a:gd name="T8" fmla="*/ 8423 w 10004"/>
                <a:gd name="T9" fmla="*/ 8655 h 9996"/>
                <a:gd name="T10" fmla="*/ 7642 w 10004"/>
                <a:gd name="T11" fmla="*/ 9059 h 9996"/>
                <a:gd name="T12" fmla="*/ 6150 w 10004"/>
                <a:gd name="T13" fmla="*/ 8603 h 9996"/>
                <a:gd name="T14" fmla="*/ 5728 w 10004"/>
                <a:gd name="T15" fmla="*/ 9996 h 9996"/>
                <a:gd name="T16" fmla="*/ 4123 w 10004"/>
                <a:gd name="T17" fmla="*/ 9941 h 9996"/>
                <a:gd name="T18" fmla="*/ 3864 w 10004"/>
                <a:gd name="T19" fmla="*/ 8602 h 9996"/>
                <a:gd name="T20" fmla="*/ 2360 w 10004"/>
                <a:gd name="T21" fmla="*/ 9059 h 9996"/>
                <a:gd name="T22" fmla="*/ 2033 w 10004"/>
                <a:gd name="T23" fmla="*/ 9048 h 9996"/>
                <a:gd name="T24" fmla="*/ 913 w 10004"/>
                <a:gd name="T25" fmla="*/ 7805 h 9996"/>
                <a:gd name="T26" fmla="*/ 1296 w 10004"/>
                <a:gd name="T27" fmla="*/ 7224 h 9996"/>
                <a:gd name="T28" fmla="*/ 1380 w 10004"/>
                <a:gd name="T29" fmla="*/ 6122 h 9996"/>
                <a:gd name="T30" fmla="*/ 53 w 10004"/>
                <a:gd name="T31" fmla="*/ 5865 h 9996"/>
                <a:gd name="T32" fmla="*/ 0 w 10004"/>
                <a:gd name="T33" fmla="*/ 4262 h 9996"/>
                <a:gd name="T34" fmla="*/ 175 w 10004"/>
                <a:gd name="T35" fmla="*/ 4028 h 9996"/>
                <a:gd name="T36" fmla="*/ 1639 w 10004"/>
                <a:gd name="T37" fmla="*/ 3247 h 9996"/>
                <a:gd name="T38" fmla="*/ 875 w 10004"/>
                <a:gd name="T39" fmla="*/ 2192 h 9996"/>
                <a:gd name="T40" fmla="*/ 1575 w 10004"/>
                <a:gd name="T41" fmla="*/ 1343 h 9996"/>
                <a:gd name="T42" fmla="*/ 2360 w 10004"/>
                <a:gd name="T43" fmla="*/ 943 h 9996"/>
                <a:gd name="T44" fmla="*/ 3851 w 10004"/>
                <a:gd name="T45" fmla="*/ 1393 h 9996"/>
                <a:gd name="T46" fmla="*/ 4274 w 10004"/>
                <a:gd name="T47" fmla="*/ 0 h 9996"/>
                <a:gd name="T48" fmla="*/ 5878 w 10004"/>
                <a:gd name="T49" fmla="*/ 55 h 9996"/>
                <a:gd name="T50" fmla="*/ 6135 w 10004"/>
                <a:gd name="T51" fmla="*/ 1392 h 9996"/>
                <a:gd name="T52" fmla="*/ 7645 w 10004"/>
                <a:gd name="T53" fmla="*/ 934 h 9996"/>
                <a:gd name="T54" fmla="*/ 7965 w 10004"/>
                <a:gd name="T55" fmla="*/ 940 h 9996"/>
                <a:gd name="T56" fmla="*/ 9085 w 10004"/>
                <a:gd name="T57" fmla="*/ 2190 h 9996"/>
                <a:gd name="T58" fmla="*/ 8702 w 10004"/>
                <a:gd name="T59" fmla="*/ 2772 h 9996"/>
                <a:gd name="T60" fmla="*/ 8618 w 10004"/>
                <a:gd name="T61" fmla="*/ 3868 h 9996"/>
                <a:gd name="T62" fmla="*/ 9945 w 10004"/>
                <a:gd name="T63" fmla="*/ 4132 h 9996"/>
                <a:gd name="T64" fmla="*/ 6183 w 10004"/>
                <a:gd name="T65" fmla="*/ 6176 h 9996"/>
                <a:gd name="T66" fmla="*/ 6183 w 10004"/>
                <a:gd name="T67" fmla="*/ 3818 h 9996"/>
                <a:gd name="T68" fmla="*/ 3825 w 10004"/>
                <a:gd name="T69" fmla="*/ 3819 h 9996"/>
                <a:gd name="T70" fmla="*/ 3825 w 10004"/>
                <a:gd name="T71" fmla="*/ 6177 h 9996"/>
                <a:gd name="T72" fmla="*/ 6183 w 10004"/>
                <a:gd name="T73" fmla="*/ 6176 h 9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04" h="9996">
                  <a:moveTo>
                    <a:pt x="10004" y="4287"/>
                  </a:moveTo>
                  <a:lnTo>
                    <a:pt x="10004" y="5732"/>
                  </a:lnTo>
                  <a:cubicBezTo>
                    <a:pt x="10004" y="5784"/>
                    <a:pt x="9987" y="5834"/>
                    <a:pt x="9952" y="5881"/>
                  </a:cubicBezTo>
                  <a:cubicBezTo>
                    <a:pt x="9918" y="5928"/>
                    <a:pt x="9873" y="5956"/>
                    <a:pt x="9822" y="5966"/>
                  </a:cubicBezTo>
                  <a:lnTo>
                    <a:pt x="8617" y="6148"/>
                  </a:lnTo>
                  <a:cubicBezTo>
                    <a:pt x="8534" y="6382"/>
                    <a:pt x="8449" y="6579"/>
                    <a:pt x="8363" y="6741"/>
                  </a:cubicBezTo>
                  <a:cubicBezTo>
                    <a:pt x="8515" y="6958"/>
                    <a:pt x="8748" y="7257"/>
                    <a:pt x="9060" y="7639"/>
                  </a:cubicBezTo>
                  <a:cubicBezTo>
                    <a:pt x="9104" y="7692"/>
                    <a:pt x="9127" y="7746"/>
                    <a:pt x="9127" y="7803"/>
                  </a:cubicBezTo>
                  <a:cubicBezTo>
                    <a:pt x="9127" y="7859"/>
                    <a:pt x="9108" y="7909"/>
                    <a:pt x="9067" y="7952"/>
                  </a:cubicBezTo>
                  <a:cubicBezTo>
                    <a:pt x="8949" y="8113"/>
                    <a:pt x="8735" y="8347"/>
                    <a:pt x="8423" y="8655"/>
                  </a:cubicBezTo>
                  <a:cubicBezTo>
                    <a:pt x="8110" y="8963"/>
                    <a:pt x="7907" y="9119"/>
                    <a:pt x="7812" y="9119"/>
                  </a:cubicBezTo>
                  <a:cubicBezTo>
                    <a:pt x="7759" y="9119"/>
                    <a:pt x="7704" y="9101"/>
                    <a:pt x="7642" y="9059"/>
                  </a:cubicBezTo>
                  <a:lnTo>
                    <a:pt x="6743" y="8356"/>
                  </a:lnTo>
                  <a:cubicBezTo>
                    <a:pt x="6552" y="8456"/>
                    <a:pt x="6354" y="8538"/>
                    <a:pt x="6150" y="8603"/>
                  </a:cubicBezTo>
                  <a:cubicBezTo>
                    <a:pt x="6080" y="9193"/>
                    <a:pt x="6018" y="9597"/>
                    <a:pt x="5962" y="9813"/>
                  </a:cubicBezTo>
                  <a:cubicBezTo>
                    <a:pt x="5932" y="9934"/>
                    <a:pt x="5854" y="9996"/>
                    <a:pt x="5728" y="9996"/>
                  </a:cubicBezTo>
                  <a:lnTo>
                    <a:pt x="4282" y="9996"/>
                  </a:lnTo>
                  <a:cubicBezTo>
                    <a:pt x="4220" y="9996"/>
                    <a:pt x="4168" y="9977"/>
                    <a:pt x="4123" y="9941"/>
                  </a:cubicBezTo>
                  <a:cubicBezTo>
                    <a:pt x="4078" y="9904"/>
                    <a:pt x="4052" y="9857"/>
                    <a:pt x="4048" y="9802"/>
                  </a:cubicBezTo>
                  <a:lnTo>
                    <a:pt x="3864" y="8602"/>
                  </a:lnTo>
                  <a:cubicBezTo>
                    <a:pt x="3652" y="8532"/>
                    <a:pt x="3457" y="8453"/>
                    <a:pt x="3278" y="8362"/>
                  </a:cubicBezTo>
                  <a:lnTo>
                    <a:pt x="2360" y="9059"/>
                  </a:lnTo>
                  <a:cubicBezTo>
                    <a:pt x="2317" y="9098"/>
                    <a:pt x="2263" y="9119"/>
                    <a:pt x="2196" y="9119"/>
                  </a:cubicBezTo>
                  <a:cubicBezTo>
                    <a:pt x="2135" y="9119"/>
                    <a:pt x="2082" y="9097"/>
                    <a:pt x="2033" y="9048"/>
                  </a:cubicBezTo>
                  <a:cubicBezTo>
                    <a:pt x="1486" y="8554"/>
                    <a:pt x="1128" y="8188"/>
                    <a:pt x="958" y="7954"/>
                  </a:cubicBezTo>
                  <a:cubicBezTo>
                    <a:pt x="928" y="7910"/>
                    <a:pt x="913" y="7860"/>
                    <a:pt x="913" y="7805"/>
                  </a:cubicBezTo>
                  <a:cubicBezTo>
                    <a:pt x="913" y="7753"/>
                    <a:pt x="930" y="7704"/>
                    <a:pt x="965" y="7657"/>
                  </a:cubicBezTo>
                  <a:cubicBezTo>
                    <a:pt x="1031" y="7565"/>
                    <a:pt x="1140" y="7422"/>
                    <a:pt x="1296" y="7224"/>
                  </a:cubicBezTo>
                  <a:cubicBezTo>
                    <a:pt x="1453" y="7027"/>
                    <a:pt x="1570" y="6874"/>
                    <a:pt x="1648" y="6765"/>
                  </a:cubicBezTo>
                  <a:cubicBezTo>
                    <a:pt x="1530" y="6549"/>
                    <a:pt x="1441" y="6334"/>
                    <a:pt x="1380" y="6122"/>
                  </a:cubicBezTo>
                  <a:lnTo>
                    <a:pt x="189" y="5947"/>
                  </a:lnTo>
                  <a:cubicBezTo>
                    <a:pt x="133" y="5939"/>
                    <a:pt x="86" y="5912"/>
                    <a:pt x="53" y="5865"/>
                  </a:cubicBezTo>
                  <a:cubicBezTo>
                    <a:pt x="19" y="5820"/>
                    <a:pt x="0" y="5768"/>
                    <a:pt x="0" y="5712"/>
                  </a:cubicBezTo>
                  <a:lnTo>
                    <a:pt x="0" y="4262"/>
                  </a:lnTo>
                  <a:cubicBezTo>
                    <a:pt x="0" y="4209"/>
                    <a:pt x="18" y="4160"/>
                    <a:pt x="53" y="4113"/>
                  </a:cubicBezTo>
                  <a:cubicBezTo>
                    <a:pt x="88" y="4065"/>
                    <a:pt x="128" y="4038"/>
                    <a:pt x="175" y="4028"/>
                  </a:cubicBezTo>
                  <a:lnTo>
                    <a:pt x="1385" y="3845"/>
                  </a:lnTo>
                  <a:cubicBezTo>
                    <a:pt x="1446" y="3645"/>
                    <a:pt x="1530" y="3445"/>
                    <a:pt x="1639" y="3247"/>
                  </a:cubicBezTo>
                  <a:cubicBezTo>
                    <a:pt x="1465" y="2999"/>
                    <a:pt x="1234" y="2700"/>
                    <a:pt x="941" y="2348"/>
                  </a:cubicBezTo>
                  <a:cubicBezTo>
                    <a:pt x="898" y="2295"/>
                    <a:pt x="875" y="2244"/>
                    <a:pt x="875" y="2192"/>
                  </a:cubicBezTo>
                  <a:cubicBezTo>
                    <a:pt x="875" y="2148"/>
                    <a:pt x="894" y="2098"/>
                    <a:pt x="935" y="2043"/>
                  </a:cubicBezTo>
                  <a:cubicBezTo>
                    <a:pt x="1048" y="1887"/>
                    <a:pt x="1260" y="1654"/>
                    <a:pt x="1575" y="1343"/>
                  </a:cubicBezTo>
                  <a:cubicBezTo>
                    <a:pt x="1890" y="1032"/>
                    <a:pt x="2095" y="877"/>
                    <a:pt x="2190" y="877"/>
                  </a:cubicBezTo>
                  <a:cubicBezTo>
                    <a:pt x="2246" y="877"/>
                    <a:pt x="2303" y="898"/>
                    <a:pt x="2360" y="943"/>
                  </a:cubicBezTo>
                  <a:lnTo>
                    <a:pt x="3259" y="1640"/>
                  </a:lnTo>
                  <a:cubicBezTo>
                    <a:pt x="3449" y="1540"/>
                    <a:pt x="3648" y="1458"/>
                    <a:pt x="3851" y="1393"/>
                  </a:cubicBezTo>
                  <a:cubicBezTo>
                    <a:pt x="3922" y="803"/>
                    <a:pt x="3984" y="399"/>
                    <a:pt x="4040" y="183"/>
                  </a:cubicBezTo>
                  <a:cubicBezTo>
                    <a:pt x="4070" y="62"/>
                    <a:pt x="4148" y="0"/>
                    <a:pt x="4274" y="0"/>
                  </a:cubicBezTo>
                  <a:lnTo>
                    <a:pt x="5719" y="0"/>
                  </a:lnTo>
                  <a:cubicBezTo>
                    <a:pt x="5780" y="0"/>
                    <a:pt x="5833" y="19"/>
                    <a:pt x="5878" y="55"/>
                  </a:cubicBezTo>
                  <a:cubicBezTo>
                    <a:pt x="5923" y="92"/>
                    <a:pt x="5948" y="139"/>
                    <a:pt x="5953" y="194"/>
                  </a:cubicBezTo>
                  <a:lnTo>
                    <a:pt x="6135" y="1392"/>
                  </a:lnTo>
                  <a:cubicBezTo>
                    <a:pt x="6348" y="1462"/>
                    <a:pt x="6543" y="1540"/>
                    <a:pt x="6722" y="1632"/>
                  </a:cubicBezTo>
                  <a:lnTo>
                    <a:pt x="7645" y="934"/>
                  </a:lnTo>
                  <a:cubicBezTo>
                    <a:pt x="7684" y="895"/>
                    <a:pt x="7736" y="874"/>
                    <a:pt x="7802" y="874"/>
                  </a:cubicBezTo>
                  <a:cubicBezTo>
                    <a:pt x="7858" y="874"/>
                    <a:pt x="7913" y="895"/>
                    <a:pt x="7965" y="940"/>
                  </a:cubicBezTo>
                  <a:cubicBezTo>
                    <a:pt x="8525" y="1457"/>
                    <a:pt x="8883" y="1827"/>
                    <a:pt x="9040" y="2047"/>
                  </a:cubicBezTo>
                  <a:cubicBezTo>
                    <a:pt x="9070" y="2080"/>
                    <a:pt x="9085" y="2129"/>
                    <a:pt x="9085" y="2190"/>
                  </a:cubicBezTo>
                  <a:cubicBezTo>
                    <a:pt x="9085" y="2243"/>
                    <a:pt x="9068" y="2293"/>
                    <a:pt x="9033" y="2339"/>
                  </a:cubicBezTo>
                  <a:cubicBezTo>
                    <a:pt x="8967" y="2430"/>
                    <a:pt x="8858" y="2574"/>
                    <a:pt x="8702" y="2772"/>
                  </a:cubicBezTo>
                  <a:cubicBezTo>
                    <a:pt x="8545" y="2969"/>
                    <a:pt x="8428" y="3122"/>
                    <a:pt x="8350" y="3230"/>
                  </a:cubicBezTo>
                  <a:cubicBezTo>
                    <a:pt x="8463" y="3448"/>
                    <a:pt x="8552" y="3660"/>
                    <a:pt x="8618" y="3868"/>
                  </a:cubicBezTo>
                  <a:lnTo>
                    <a:pt x="9809" y="4050"/>
                  </a:lnTo>
                  <a:cubicBezTo>
                    <a:pt x="9865" y="4058"/>
                    <a:pt x="9910" y="4085"/>
                    <a:pt x="9945" y="4132"/>
                  </a:cubicBezTo>
                  <a:cubicBezTo>
                    <a:pt x="9985" y="4180"/>
                    <a:pt x="10004" y="4230"/>
                    <a:pt x="10004" y="4287"/>
                  </a:cubicBezTo>
                  <a:close/>
                  <a:moveTo>
                    <a:pt x="6183" y="6176"/>
                  </a:moveTo>
                  <a:cubicBezTo>
                    <a:pt x="6508" y="5851"/>
                    <a:pt x="6672" y="5457"/>
                    <a:pt x="6672" y="4997"/>
                  </a:cubicBezTo>
                  <a:cubicBezTo>
                    <a:pt x="6672" y="4537"/>
                    <a:pt x="6508" y="4144"/>
                    <a:pt x="6183" y="3818"/>
                  </a:cubicBezTo>
                  <a:cubicBezTo>
                    <a:pt x="5858" y="3494"/>
                    <a:pt x="5464" y="3331"/>
                    <a:pt x="5004" y="3331"/>
                  </a:cubicBezTo>
                  <a:cubicBezTo>
                    <a:pt x="4544" y="3331"/>
                    <a:pt x="4151" y="3494"/>
                    <a:pt x="3825" y="3819"/>
                  </a:cubicBezTo>
                  <a:cubicBezTo>
                    <a:pt x="3500" y="4144"/>
                    <a:pt x="3336" y="4538"/>
                    <a:pt x="3336" y="4998"/>
                  </a:cubicBezTo>
                  <a:cubicBezTo>
                    <a:pt x="3336" y="5458"/>
                    <a:pt x="3500" y="5851"/>
                    <a:pt x="3825" y="6177"/>
                  </a:cubicBezTo>
                  <a:cubicBezTo>
                    <a:pt x="4150" y="6503"/>
                    <a:pt x="4544" y="6666"/>
                    <a:pt x="5004" y="6666"/>
                  </a:cubicBezTo>
                  <a:cubicBezTo>
                    <a:pt x="5464" y="6663"/>
                    <a:pt x="5856" y="6500"/>
                    <a:pt x="6183" y="6176"/>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7" name="矩形 26"/>
          <p:cNvSpPr/>
          <p:nvPr/>
        </p:nvSpPr>
        <p:spPr>
          <a:xfrm>
            <a:off x="529680" y="2326035"/>
            <a:ext cx="1677062" cy="31547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a:ln>
                  <a:noFill/>
                </a:ln>
                <a:solidFill>
                  <a:prstClr val="white"/>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5</a:t>
            </a:r>
            <a:endParaRPr kumimoji="0" lang="zh-CN" altLang="en-US" sz="19900" b="1" i="0" u="none" strike="noStrike" kern="1200" cap="none" spc="0" normalizeH="0" baseline="0" noProof="0" dirty="0">
              <a:ln>
                <a:noFill/>
              </a:ln>
              <a:solidFill>
                <a:prstClr val="white"/>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nvGrpSpPr>
          <p:cNvPr id="28" name="组合 27"/>
          <p:cNvGrpSpPr/>
          <p:nvPr/>
        </p:nvGrpSpPr>
        <p:grpSpPr>
          <a:xfrm>
            <a:off x="3602182" y="1148072"/>
            <a:ext cx="6248223" cy="918223"/>
            <a:chOff x="3276777" y="1350234"/>
            <a:chExt cx="6248223" cy="918223"/>
          </a:xfrm>
        </p:grpSpPr>
        <p:sp>
          <p:nvSpPr>
            <p:cNvPr id="29" name="文本框 28"/>
            <p:cNvSpPr txBox="1"/>
            <p:nvPr/>
          </p:nvSpPr>
          <p:spPr>
            <a:xfrm>
              <a:off x="3276777" y="1350234"/>
              <a:ext cx="102592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情感分析</a:t>
              </a:r>
              <a:endParaRPr kumimoji="0" lang="zh-CN" altLang="en-US" sz="2000" b="0" i="0" u="none" strike="noStrike" kern="1200" cap="none" spc="0" normalizeH="0" baseline="0" noProof="0" dirty="0">
                <a:ln>
                  <a:noFill/>
                </a:ln>
                <a:gradFill>
                  <a:gsLst>
                    <a:gs pos="0">
                      <a:schemeClr val="accent1"/>
                    </a:gs>
                    <a:gs pos="100000">
                      <a:schemeClr val="accent2"/>
                    </a:gs>
                  </a:gsLst>
                  <a:lin ang="2700000" scaled="0"/>
                </a:gra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30" name="文本框 29"/>
            <p:cNvSpPr txBox="1"/>
            <p:nvPr/>
          </p:nvSpPr>
          <p:spPr>
            <a:xfrm>
              <a:off x="3276777" y="1691568"/>
              <a:ext cx="6248223" cy="576889"/>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揭示了消费者对服装产品的情感倾向。</a:t>
              </a:r>
              <a:endParaRPr kumimoji="0" lang="zh-CN" altLang="en-US" sz="1600" b="0" i="0" u="none" strike="noStrike" kern="1200" cap="none" spc="0" normalizeH="0" baseline="0" noProof="0" dirty="0">
                <a:ln>
                  <a:noFill/>
                </a:ln>
                <a:solidFill>
                  <a:srgbClr val="000000">
                    <a:lumMod val="75000"/>
                    <a:lumOff val="25000"/>
                  </a:srgbClr>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大部分评论体现了积极情感，但也发现了改进机会。</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31" name="组合 30"/>
          <p:cNvGrpSpPr/>
          <p:nvPr/>
        </p:nvGrpSpPr>
        <p:grpSpPr>
          <a:xfrm>
            <a:off x="4530295" y="2333877"/>
            <a:ext cx="5726646" cy="918223"/>
            <a:chOff x="3276777" y="1350234"/>
            <a:chExt cx="5102219" cy="918223"/>
          </a:xfrm>
        </p:grpSpPr>
        <p:sp>
          <p:nvSpPr>
            <p:cNvPr id="32" name="文本框 31"/>
            <p:cNvSpPr txBox="1"/>
            <p:nvPr/>
          </p:nvSpPr>
          <p:spPr>
            <a:xfrm>
              <a:off x="3276777" y="1350234"/>
              <a:ext cx="914057" cy="307777"/>
            </a:xfrm>
            <a:prstGeom prst="rect">
              <a:avLst/>
            </a:prstGeom>
            <a:noFill/>
          </p:spPr>
          <p:txBody>
            <a:bodyPr wrap="none" lIns="0" tIns="0" rIns="0" bIns="0" rtlCol="0">
              <a:spAutoFit/>
            </a:bodyPr>
            <a:lstStyle/>
            <a:p>
              <a:pPr>
                <a:defRPr/>
              </a:pPr>
              <a:r>
                <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聚类分析</a:t>
              </a:r>
              <a:endPar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33" name="文本框 32"/>
            <p:cNvSpPr txBox="1"/>
            <p:nvPr/>
          </p:nvSpPr>
          <p:spPr>
            <a:xfrm>
              <a:off x="3276777" y="1691568"/>
              <a:ext cx="5102219" cy="576889"/>
            </a:xfrm>
            <a:prstGeom prst="rect">
              <a:avLst/>
            </a:prstGeom>
            <a:noFill/>
          </p:spPr>
          <p:txBody>
            <a:bodyPr wrap="square" lIns="0" tIns="0" rIns="0" bIns="0" rtlCol="0">
              <a:spAutoFit/>
            </a:bodyPr>
            <a:lstStyle>
              <a:defPPr>
                <a:defRPr lang="zh-CN"/>
              </a:defPPr>
              <a:lvl1pPr marR="0" lvl="0" indent="0" fontAlgn="auto">
                <a:lnSpc>
                  <a:spcPct val="120000"/>
                </a:lnSpc>
                <a:spcBef>
                  <a:spcPts val="0"/>
                </a:spcBef>
                <a:spcAft>
                  <a:spcPts val="0"/>
                </a:spcAft>
                <a:buClrTx/>
                <a:buSzTx/>
                <a:buFontTx/>
                <a:buNone/>
                <a:defRPr kumimoji="0" sz="1600" b="0" i="0" u="none" strike="noStrike" cap="none" spc="0" normalizeH="0" baseline="0">
                  <a:ln>
                    <a:noFill/>
                  </a:ln>
                  <a:solidFill>
                    <a:srgbClr val="000000">
                      <a:lumMod val="75000"/>
                      <a:lumOff val="25000"/>
                    </a:srgbClr>
                  </a:solidFill>
                  <a:effectLst/>
                  <a:uLnTx/>
                  <a:uFillTx/>
                  <a:latin typeface="Sitka Text" pitchFamily="2" charset="0"/>
                  <a:ea typeface="思源黑体 CN Normal" panose="020B0400000000000000" pitchFamily="34" charset="-122"/>
                </a:defRPr>
              </a:lvl1pPr>
            </a:lstStyle>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发现了不同消费者群体的特征和行为模式。</a:t>
              </a:r>
              <a:endPar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提供了个性化营销策略的重要参考。</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34" name="组合 33"/>
          <p:cNvGrpSpPr/>
          <p:nvPr/>
        </p:nvGrpSpPr>
        <p:grpSpPr>
          <a:xfrm>
            <a:off x="4822804" y="3508883"/>
            <a:ext cx="6248223" cy="918223"/>
            <a:chOff x="3276777" y="1350234"/>
            <a:chExt cx="6248223" cy="918223"/>
          </a:xfrm>
        </p:grpSpPr>
        <p:sp>
          <p:nvSpPr>
            <p:cNvPr id="35" name="文本框 34"/>
            <p:cNvSpPr txBox="1"/>
            <p:nvPr/>
          </p:nvSpPr>
          <p:spPr>
            <a:xfrm>
              <a:off x="3276777" y="1350234"/>
              <a:ext cx="1518173" cy="307777"/>
            </a:xfrm>
            <a:prstGeom prst="rect">
              <a:avLst/>
            </a:prstGeom>
            <a:noFill/>
          </p:spPr>
          <p:txBody>
            <a:bodyPr wrap="none" lIns="0" tIns="0" rIns="0" bIns="0" rtlCol="0">
              <a:spAutoFit/>
            </a:bodyPr>
            <a:lstStyle/>
            <a:p>
              <a:pPr>
                <a:defRPr/>
              </a:pPr>
              <a:r>
                <a:rPr lang="de-DE" altLang="zh-CN"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主题分析</a:t>
              </a:r>
              <a:endPar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36" name="文本框 35"/>
            <p:cNvSpPr txBox="1"/>
            <p:nvPr/>
          </p:nvSpPr>
          <p:spPr>
            <a:xfrm>
              <a:off x="3276777" y="1691568"/>
              <a:ext cx="6248223" cy="576889"/>
            </a:xfrm>
            <a:prstGeom prst="rect">
              <a:avLst/>
            </a:prstGeom>
            <a:noFill/>
          </p:spPr>
          <p:txBody>
            <a:bodyPr wrap="square" lIns="0" tIns="0" rIns="0" bIns="0" rtlCol="0">
              <a:spAutoFit/>
            </a:bodyPr>
            <a:lstStyle>
              <a:defPPr>
                <a:defRPr lang="zh-CN"/>
              </a:defPPr>
              <a:lvl1pPr marR="0" lvl="0" indent="0" fontAlgn="auto">
                <a:lnSpc>
                  <a:spcPct val="120000"/>
                </a:lnSpc>
                <a:spcBef>
                  <a:spcPts val="0"/>
                </a:spcBef>
                <a:spcAft>
                  <a:spcPts val="0"/>
                </a:spcAft>
                <a:buClrTx/>
                <a:buSzTx/>
                <a:buFontTx/>
                <a:buNone/>
                <a:defRPr kumimoji="0" sz="1600" b="0" i="0" u="none" strike="noStrike" cap="none" spc="0" normalizeH="0" baseline="0">
                  <a:ln>
                    <a:noFill/>
                  </a:ln>
                  <a:solidFill>
                    <a:srgbClr val="000000">
                      <a:lumMod val="75000"/>
                      <a:lumOff val="25000"/>
                    </a:srgbClr>
                  </a:solidFill>
                  <a:effectLst/>
                  <a:uLnTx/>
                  <a:uFillTx/>
                  <a:latin typeface="Sitka Text" pitchFamily="2" charset="0"/>
                  <a:ea typeface="思源黑体 CN Normal" panose="020B0400000000000000" pitchFamily="34" charset="-122"/>
                </a:defRPr>
              </a:lvl1pPr>
            </a:lstStyle>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挖掘了评论中的关键主题和关注点。</a:t>
              </a:r>
              <a:endPar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指引了产品设计和服务质量的优化方向。</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37" name="组合 36"/>
          <p:cNvGrpSpPr/>
          <p:nvPr/>
        </p:nvGrpSpPr>
        <p:grpSpPr>
          <a:xfrm>
            <a:off x="3602183" y="5860712"/>
            <a:ext cx="6248223" cy="918223"/>
            <a:chOff x="3276777" y="1350234"/>
            <a:chExt cx="6248223" cy="918223"/>
          </a:xfrm>
        </p:grpSpPr>
        <p:sp>
          <p:nvSpPr>
            <p:cNvPr id="38" name="文本框 37"/>
            <p:cNvSpPr txBox="1"/>
            <p:nvPr/>
          </p:nvSpPr>
          <p:spPr>
            <a:xfrm>
              <a:off x="3276777" y="1350234"/>
              <a:ext cx="2013372" cy="307777"/>
            </a:xfrm>
            <a:prstGeom prst="rect">
              <a:avLst/>
            </a:prstGeom>
            <a:noFill/>
          </p:spPr>
          <p:txBody>
            <a:bodyPr wrap="none" lIns="0" tIns="0" rIns="0" bIns="0" rtlCol="0">
              <a:spAutoFit/>
            </a:bodyPr>
            <a:lstStyle/>
            <a:p>
              <a:pPr>
                <a:defRPr/>
              </a:pPr>
              <a:r>
                <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不涉及异常值处理</a:t>
              </a:r>
              <a:endPar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39" name="文本框 38"/>
            <p:cNvSpPr txBox="1"/>
            <p:nvPr/>
          </p:nvSpPr>
          <p:spPr>
            <a:xfrm>
              <a:off x="3276777" y="1691568"/>
              <a:ext cx="6248223" cy="576889"/>
            </a:xfrm>
            <a:prstGeom prst="rect">
              <a:avLst/>
            </a:prstGeom>
            <a:noFill/>
          </p:spPr>
          <p:txBody>
            <a:bodyPr wrap="square" lIns="0" tIns="0" rIns="0" bIns="0" rtlCol="0">
              <a:spAutoFit/>
            </a:bodyPr>
            <a:lstStyle>
              <a:defPPr>
                <a:defRPr lang="zh-CN"/>
              </a:defPPr>
              <a:lvl1pPr marR="0" lvl="0" indent="0" fontAlgn="auto">
                <a:lnSpc>
                  <a:spcPct val="120000"/>
                </a:lnSpc>
                <a:spcBef>
                  <a:spcPts val="0"/>
                </a:spcBef>
                <a:spcAft>
                  <a:spcPts val="0"/>
                </a:spcAft>
                <a:buClrTx/>
                <a:buSzTx/>
                <a:buFontTx/>
                <a:buNone/>
                <a:defRPr kumimoji="0" sz="1600" b="0" i="0" u="none" strike="noStrike" cap="none" spc="0" normalizeH="0" baseline="0">
                  <a:ln>
                    <a:noFill/>
                  </a:ln>
                  <a:solidFill>
                    <a:srgbClr val="000000">
                      <a:lumMod val="75000"/>
                      <a:lumOff val="25000"/>
                    </a:srgbClr>
                  </a:solidFill>
                  <a:effectLst/>
                  <a:uLnTx/>
                  <a:uFillTx/>
                  <a:latin typeface="Sitka Text" pitchFamily="2" charset="0"/>
                  <a:ea typeface="思源黑体 CN Normal" panose="020B0400000000000000" pitchFamily="34" charset="-122"/>
                </a:defRPr>
              </a:lvl1pPr>
            </a:lstStyle>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本次实验中的数据集含有约</a:t>
              </a:r>
              <a:r>
                <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350</a:t>
              </a:r>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条异常值数据，约占总量的</a:t>
              </a:r>
              <a:r>
                <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1%</a:t>
              </a:r>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但异常原因是单元格的不规则错位，难以修复</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40" name="组合 39"/>
          <p:cNvGrpSpPr/>
          <p:nvPr/>
        </p:nvGrpSpPr>
        <p:grpSpPr>
          <a:xfrm>
            <a:off x="4530295" y="4724389"/>
            <a:ext cx="6248223" cy="622758"/>
            <a:chOff x="3276777" y="1350234"/>
            <a:chExt cx="6248223" cy="622758"/>
          </a:xfrm>
        </p:grpSpPr>
        <p:sp>
          <p:nvSpPr>
            <p:cNvPr id="41" name="文本框 40"/>
            <p:cNvSpPr txBox="1"/>
            <p:nvPr/>
          </p:nvSpPr>
          <p:spPr>
            <a:xfrm>
              <a:off x="3276777" y="1350234"/>
              <a:ext cx="2265044" cy="307777"/>
            </a:xfrm>
            <a:prstGeom prst="rect">
              <a:avLst/>
            </a:prstGeom>
            <a:noFill/>
          </p:spPr>
          <p:txBody>
            <a:bodyPr wrap="none" lIns="0" tIns="0" rIns="0" bIns="0" rtlCol="0">
              <a:spAutoFit/>
            </a:bodyPr>
            <a:lstStyle/>
            <a:p>
              <a:pPr>
                <a:defRPr/>
              </a:pPr>
              <a:r>
                <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缺失值处理方式不当</a:t>
              </a:r>
              <a:endParaRPr lang="zh-CN" altLang="en-US" sz="2000" dirty="0">
                <a:gradFill>
                  <a:gsLst>
                    <a:gs pos="0">
                      <a:schemeClr val="accent1"/>
                    </a:gs>
                    <a:gs pos="100000">
                      <a:schemeClr val="accent2"/>
                    </a:gs>
                  </a:gsLst>
                  <a:lin ang="2700000" scaled="0"/>
                </a:gra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42" name="文本框 41"/>
            <p:cNvSpPr txBox="1"/>
            <p:nvPr/>
          </p:nvSpPr>
          <p:spPr>
            <a:xfrm>
              <a:off x="3276777" y="1691568"/>
              <a:ext cx="6248223" cy="281424"/>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grpSp>
        <p:nvGrpSpPr>
          <p:cNvPr id="43" name="组合 42"/>
          <p:cNvGrpSpPr/>
          <p:nvPr/>
        </p:nvGrpSpPr>
        <p:grpSpPr>
          <a:xfrm rot="20465864">
            <a:off x="-278892" y="3899056"/>
            <a:ext cx="3402967" cy="992518"/>
            <a:chOff x="-345784" y="3831562"/>
            <a:chExt cx="3402967" cy="992518"/>
          </a:xfrm>
        </p:grpSpPr>
        <p:sp>
          <p:nvSpPr>
            <p:cNvPr id="44" name="椭圆 43"/>
            <p:cNvSpPr/>
            <p:nvPr/>
          </p:nvSpPr>
          <p:spPr>
            <a:xfrm rot="20760436">
              <a:off x="-345784" y="3855509"/>
              <a:ext cx="3372112" cy="968571"/>
            </a:xfrm>
            <a:prstGeom prst="ellipse">
              <a:avLst/>
            </a:prstGeom>
            <a:noFill/>
            <a:ln w="19050" cap="flat" cmpd="sng" algn="ctr">
              <a:gradFill flip="none" rotWithShape="1">
                <a:gsLst>
                  <a:gs pos="8000">
                    <a:srgbClr val="01A7F1">
                      <a:lumMod val="5000"/>
                      <a:lumOff val="95000"/>
                      <a:alpha val="0"/>
                    </a:srgbClr>
                  </a:gs>
                  <a:gs pos="67000">
                    <a:srgbClr val="F9FDFF">
                      <a:alpha val="80000"/>
                    </a:srgbClr>
                  </a:gs>
                  <a:gs pos="100000">
                    <a:srgbClr val="FFFFFF">
                      <a:alpha val="80000"/>
                    </a:srgbClr>
                  </a:gs>
                </a:gsLst>
                <a:lin ang="5400000" scaled="1"/>
                <a:tileRect/>
              </a:gra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45" name="椭圆 44"/>
            <p:cNvSpPr/>
            <p:nvPr/>
          </p:nvSpPr>
          <p:spPr>
            <a:xfrm rot="839564" flipH="1">
              <a:off x="-314929" y="3831562"/>
              <a:ext cx="3372112" cy="968571"/>
            </a:xfrm>
            <a:prstGeom prst="ellipse">
              <a:avLst/>
            </a:prstGeom>
            <a:noFill/>
            <a:ln w="19050" cap="flat" cmpd="sng" algn="ctr">
              <a:gradFill flip="none" rotWithShape="1">
                <a:gsLst>
                  <a:gs pos="8000">
                    <a:srgbClr val="01A7F1">
                      <a:lumMod val="5000"/>
                      <a:lumOff val="95000"/>
                      <a:alpha val="0"/>
                    </a:srgbClr>
                  </a:gs>
                  <a:gs pos="67000">
                    <a:srgbClr val="F9FDFF">
                      <a:alpha val="80000"/>
                    </a:srgbClr>
                  </a:gs>
                  <a:gs pos="100000">
                    <a:srgbClr val="FFFFFF">
                      <a:alpha val="80000"/>
                    </a:srgbClr>
                  </a:gs>
                </a:gsLst>
                <a:lin ang="5400000" scaled="1"/>
                <a:tileRect/>
              </a:gra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46" name="文本框 45"/>
          <p:cNvSpPr txBox="1"/>
          <p:nvPr/>
        </p:nvSpPr>
        <p:spPr>
          <a:xfrm>
            <a:off x="4874959" y="408425"/>
            <a:ext cx="5613534" cy="646331"/>
          </a:xfrm>
          <a:prstGeom prst="rect">
            <a:avLst/>
          </a:prstGeom>
          <a:noFill/>
        </p:spPr>
        <p:txBody>
          <a:bodyPr wrap="square">
            <a:spAutoFit/>
          </a:bodyPr>
          <a:lstStyle/>
          <a:p>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本实验采用情感分析、聚类分析和</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LDA</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主题分析相结合的方法，对服装产品类的消费者评论进行了综合分析。</a:t>
            </a:r>
            <a:endParaRPr lang="de-DE"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47" name="文本框 46"/>
          <p:cNvSpPr txBox="1"/>
          <p:nvPr/>
        </p:nvSpPr>
        <p:spPr>
          <a:xfrm>
            <a:off x="4530295" y="5093398"/>
            <a:ext cx="6121706" cy="576889"/>
          </a:xfrm>
          <a:prstGeom prst="rect">
            <a:avLst/>
          </a:prstGeom>
          <a:noFill/>
        </p:spPr>
        <p:txBody>
          <a:bodyPr wrap="square" lIns="0" tIns="0" rIns="0" bIns="0" rtlCol="0">
            <a:spAutoFit/>
          </a:bodyPr>
          <a:lstStyle>
            <a:defPPr>
              <a:defRPr lang="zh-CN"/>
            </a:defPPr>
            <a:lvl1pPr marR="0" lvl="0" indent="0" fontAlgn="auto">
              <a:lnSpc>
                <a:spcPct val="120000"/>
              </a:lnSpc>
              <a:spcBef>
                <a:spcPts val="0"/>
              </a:spcBef>
              <a:spcAft>
                <a:spcPts val="0"/>
              </a:spcAft>
              <a:buClrTx/>
              <a:buSzTx/>
              <a:buFontTx/>
              <a:buNone/>
              <a:defRPr kumimoji="0" sz="1600" b="0" i="0" u="none" strike="noStrike" cap="none" spc="0" normalizeH="0" baseline="0">
                <a:ln>
                  <a:noFill/>
                </a:ln>
                <a:solidFill>
                  <a:srgbClr val="000000">
                    <a:lumMod val="75000"/>
                    <a:lumOff val="25000"/>
                  </a:srgbClr>
                </a:solidFill>
                <a:effectLst/>
                <a:uLnTx/>
                <a:uFillTx/>
                <a:latin typeface="Sitka Text" pitchFamily="2" charset="0"/>
                <a:ea typeface="思源黑体 CN Normal" panose="020B0400000000000000" pitchFamily="34" charset="-122"/>
              </a:defRPr>
            </a:lvl1pPr>
          </a:lstStyle>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实验中处理数值类型数据缺失值的方式是全部置</a:t>
            </a:r>
            <a:r>
              <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a:t>
            </a:r>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由于部分属性列缺失比例高，填充后</a:t>
            </a:r>
            <a:r>
              <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a:t>
            </a:r>
            <a:r>
              <a:rPr lang="zh-CN" altLang="en-US"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的比重很大。</a:t>
            </a:r>
            <a:endParaRPr lang="en-US" altLang="zh-CN"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 y="0"/>
            <a:ext cx="12192002"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350" fill="hold"/>
                                        <p:tgtEl>
                                          <p:spTgt spid="48"/>
                                        </p:tgtEl>
                                        <p:attrNameLst>
                                          <p:attrName>ppt_w</p:attrName>
                                        </p:attrNameLst>
                                      </p:cBhvr>
                                      <p:tavLst>
                                        <p:tav tm="0">
                                          <p:val>
                                            <p:fltVal val="0"/>
                                          </p:val>
                                        </p:tav>
                                        <p:tav tm="100000">
                                          <p:val>
                                            <p:strVal val="#ppt_w"/>
                                          </p:val>
                                        </p:tav>
                                      </p:tavLst>
                                    </p:anim>
                                    <p:anim calcmode="lin" valueType="num">
                                      <p:cBhvr>
                                        <p:cTn id="8" dur="350" fill="hold"/>
                                        <p:tgtEl>
                                          <p:spTgt spid="48"/>
                                        </p:tgtEl>
                                        <p:attrNameLst>
                                          <p:attrName>ppt_h</p:attrName>
                                        </p:attrNameLst>
                                      </p:cBhvr>
                                      <p:tavLst>
                                        <p:tav tm="0">
                                          <p:val>
                                            <p:fltVal val="0"/>
                                          </p:val>
                                        </p:tav>
                                        <p:tav tm="100000">
                                          <p:val>
                                            <p:strVal val="#ppt_h"/>
                                          </p:val>
                                        </p:tav>
                                      </p:tavLst>
                                    </p:anim>
                                    <p:animEffect transition="in" filter="fade">
                                      <p:cBhvr>
                                        <p:cTn id="9" dur="3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顶角 13"/>
          <p:cNvSpPr/>
          <p:nvPr/>
        </p:nvSpPr>
        <p:spPr>
          <a:xfrm>
            <a:off x="295274" y="209676"/>
            <a:ext cx="11614785" cy="3248632"/>
          </a:xfrm>
          <a:prstGeom prst="round2SameRect">
            <a:avLst>
              <a:gd name="adj1" fmla="val 3973"/>
              <a:gd name="adj2" fmla="val 0"/>
            </a:avLst>
          </a:prstGeom>
          <a:blipFill dpi="0" rotWithShape="1">
            <a:blip r:embed="rId1"/>
            <a:srcRect/>
            <a:tile tx="0" ty="-29210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itchFamily="34" charset="-122"/>
              <a:cs typeface="+mn-ea"/>
              <a:sym typeface="Arial" panose="020B0604020202090204" pitchFamily="34" charset="0"/>
            </a:endParaRPr>
          </a:p>
        </p:txBody>
      </p:sp>
      <p:sp>
        <p:nvSpPr>
          <p:cNvPr id="18" name="矩形: 圆顶角 17"/>
          <p:cNvSpPr/>
          <p:nvPr/>
        </p:nvSpPr>
        <p:spPr>
          <a:xfrm flipV="1">
            <a:off x="295274" y="3002603"/>
            <a:ext cx="11614785" cy="3541127"/>
          </a:xfrm>
          <a:prstGeom prst="round2SameRect">
            <a:avLst>
              <a:gd name="adj1" fmla="val 7778"/>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微软雅黑" pitchFamily="34" charset="-122"/>
              <a:cs typeface="+mn-ea"/>
              <a:sym typeface="Arial" panose="020B0604020202090204" pitchFamily="34" charset="0"/>
            </a:endParaRPr>
          </a:p>
        </p:txBody>
      </p:sp>
      <p:sp>
        <p:nvSpPr>
          <p:cNvPr id="4" name="矩形 3"/>
          <p:cNvSpPr/>
          <p:nvPr/>
        </p:nvSpPr>
        <p:spPr>
          <a:xfrm>
            <a:off x="295275" y="4616298"/>
            <a:ext cx="11614784" cy="769441"/>
          </a:xfrm>
          <a:prstGeom prst="rect">
            <a:avLst/>
          </a:prstGeom>
        </p:spPr>
        <p:txBody>
          <a:bodyPr wrap="square">
            <a:spAutoFit/>
          </a:bodyPr>
          <a:lstStyle/>
          <a:p>
            <a:pPr algn="ctr"/>
            <a:r>
              <a:rPr lang="zh-CN" altLang="en-US" sz="4400" kern="0"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rPr>
              <a:t>感谢聆听</a:t>
            </a:r>
            <a:r>
              <a:rPr lang="en-US" altLang="zh-CN" sz="4400" kern="0"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rPr>
              <a:t>		</a:t>
            </a:r>
            <a:r>
              <a:rPr lang="zh-CN" altLang="en-US" sz="4400" kern="0"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rPr>
              <a:t>敬请指正</a:t>
            </a:r>
            <a:endParaRPr lang="zh-CN" altLang="en-US" sz="4400" kern="0"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mn-ea"/>
              <a:sym typeface="Arial" panose="020B0604020202090204" pitchFamily="34" charset="0"/>
            </a:endParaRPr>
          </a:p>
        </p:txBody>
      </p:sp>
      <p:sp>
        <p:nvSpPr>
          <p:cNvPr id="10" name="矩形 9"/>
          <p:cNvSpPr/>
          <p:nvPr/>
        </p:nvSpPr>
        <p:spPr>
          <a:xfrm>
            <a:off x="4004626" y="6021188"/>
            <a:ext cx="4196080" cy="417550"/>
          </a:xfrm>
          <a:prstGeom prst="rect">
            <a:avLst/>
          </a:prstGeom>
        </p:spPr>
        <p:txBody>
          <a:bodyPr wrap="square">
            <a:spAutoFit/>
          </a:bodyPr>
          <a:lstStyle/>
          <a:p>
            <a:pPr algn="dist" hangingPunct="0">
              <a:lnSpc>
                <a:spcPct val="130000"/>
              </a:lnSpc>
            </a:pPr>
            <a:r>
              <a:rPr lang="zh-CN" altLang="en-US" b="1" dirty="0">
                <a:solidFill>
                  <a:schemeClr val="accent3">
                    <a:lumMod val="20000"/>
                    <a:lumOff val="80000"/>
                  </a:schemeClr>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rPr>
              <a:t>厚德 求真 励学 笃行</a:t>
            </a:r>
            <a:endParaRPr lang="en-US" altLang="zh-CN" b="1" dirty="0">
              <a:solidFill>
                <a:schemeClr val="accent3">
                  <a:lumMod val="20000"/>
                  <a:lumOff val="80000"/>
                </a:schemeClr>
              </a:solidFill>
              <a:effectLst>
                <a:outerShdw blurRad="50800" dist="38100" dir="2700000" algn="tl" rotWithShape="0">
                  <a:prstClr val="black">
                    <a:alpha val="40000"/>
                  </a:prstClr>
                </a:outerShdw>
              </a:effectLst>
              <a:latin typeface="Arial" panose="020B0604020202090204" pitchFamily="34" charset="0"/>
              <a:ea typeface="微软雅黑" pitchFamily="34" charset="-122"/>
              <a:cs typeface="+mn-ea"/>
              <a:sym typeface="Arial" panose="020B0604020202090204" pitchFamily="34" charset="0"/>
            </a:endParaRPr>
          </a:p>
        </p:txBody>
      </p:sp>
      <p:sp>
        <p:nvSpPr>
          <p:cNvPr id="8" name="文本框 7"/>
          <p:cNvSpPr txBox="1"/>
          <p:nvPr/>
        </p:nvSpPr>
        <p:spPr>
          <a:xfrm>
            <a:off x="526847" y="337127"/>
            <a:ext cx="1104790" cy="678968"/>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Arial" panose="020B0604020202090204" pitchFamily="34" charset="0"/>
                <a:ea typeface="微软雅黑" pitchFamily="34" charset="-122"/>
                <a:cs typeface="+mn-ea"/>
                <a:sym typeface="Arial" panose="020B0604020202090204" pitchFamily="34" charset="0"/>
              </a:rPr>
              <a:t>XDU</a:t>
            </a:r>
            <a:endParaRPr lang="zh-CN" altLang="en-US" sz="3200" b="1" spc="100" dirty="0">
              <a:solidFill>
                <a:schemeClr val="accent1"/>
              </a:solidFill>
              <a:latin typeface="Arial" panose="020B0604020202090204" pitchFamily="34" charset="0"/>
              <a:ea typeface="微软雅黑" pitchFamily="34" charset="-122"/>
              <a:cs typeface="+mn-ea"/>
              <a:sym typeface="Arial" panose="020B0604020202090204" pitchFamily="34" charset="0"/>
            </a:endParaRPr>
          </a:p>
        </p:txBody>
      </p:sp>
      <p:sp>
        <p:nvSpPr>
          <p:cNvPr id="2" name="文本框 1"/>
          <p:cNvSpPr txBox="1"/>
          <p:nvPr/>
        </p:nvSpPr>
        <p:spPr>
          <a:xfrm>
            <a:off x="295274" y="3258995"/>
            <a:ext cx="11601452" cy="1323439"/>
          </a:xfrm>
          <a:prstGeom prst="rect">
            <a:avLst/>
          </a:prstGeom>
          <a:noFill/>
        </p:spPr>
        <p:txBody>
          <a:bodyPr wrap="square" rtlCol="0">
            <a:spAutoFit/>
          </a:bodyPr>
          <a:lstStyle/>
          <a:p>
            <a:pPr algn="ctr"/>
            <a:r>
              <a:rPr lang="zh-CN" altLang="en-US"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多层次文本挖掘：情感分析、聚类分析与</a:t>
            </a:r>
            <a:endParaRPr lang="zh-CN" altLang="en-US"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a:p>
            <a:pPr algn="ctr"/>
            <a:r>
              <a:rPr lang="en-US" altLang="zh-CN"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LDA</a:t>
            </a:r>
            <a:r>
              <a:rPr lang="zh-CN" altLang="en-US"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rPr>
              <a:t>主题模型在产品评论分析中的综合应用</a:t>
            </a:r>
            <a:endParaRPr lang="zh-CN" altLang="en-US" sz="4000" b="1" dirty="0">
              <a:solidFill>
                <a:schemeClr val="accent4">
                  <a:lumMod val="90000"/>
                </a:schemeClr>
              </a:solidFill>
              <a:effectLst>
                <a:outerShdw blurRad="50800" dist="38100" dir="2700000" algn="tl" rotWithShape="0">
                  <a:prstClr val="black">
                    <a:alpha val="40000"/>
                  </a:prstClr>
                </a:outerShdw>
              </a:effectLst>
              <a:latin typeface="思源宋体 CN Heavy" pitchFamily="18" charset="-122"/>
              <a:ea typeface="思源宋体 CN Heavy" pitchFamily="18" charset="-122"/>
              <a:cs typeface="Times New Roman" panose="02020503050405090304" pitchFamily="18" charset="0"/>
              <a:sym typeface="Arial" panose="020B0604020202090204" pitchFamily="34" charset="0"/>
            </a:endParaRPr>
          </a:p>
        </p:txBody>
      </p:sp>
      <p:sp>
        <p:nvSpPr>
          <p:cNvPr id="5" name="文本框 4"/>
          <p:cNvSpPr txBox="1"/>
          <p:nvPr/>
        </p:nvSpPr>
        <p:spPr>
          <a:xfrm>
            <a:off x="4224897" y="5559523"/>
            <a:ext cx="3742206" cy="461665"/>
          </a:xfrm>
          <a:prstGeom prst="rect">
            <a:avLst/>
          </a:prstGeom>
          <a:noFill/>
        </p:spPr>
        <p:txBody>
          <a:bodyPr wrap="square" rtlCol="0">
            <a:spAutoFit/>
          </a:bodyPr>
          <a:lstStyle/>
          <a:p>
            <a:pPr algn="ctr"/>
            <a:r>
              <a:rPr lang="zh-CN" altLang="en-US" sz="2400" dirty="0">
                <a:solidFill>
                  <a:schemeClr val="bg1"/>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汇报：甘逸民</a:t>
            </a:r>
            <a:endParaRPr lang="zh-CN" altLang="en-US" sz="2400" dirty="0">
              <a:solidFill>
                <a:schemeClr val="bg1"/>
              </a:solidFill>
              <a:effectLst>
                <a:outerShdw blurRad="50800" dist="38100" dir="2700000" algn="tl" rotWithShape="0">
                  <a:prstClr val="black">
                    <a:alpha val="40000"/>
                  </a:prstClr>
                </a:outerShdw>
              </a:effectLst>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a:off x="7221072" y="5329846"/>
            <a:ext cx="4970928" cy="1528153"/>
          </a:xfrm>
          <a:prstGeom prst="rtTriangl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8" name="直角三角形 7"/>
          <p:cNvSpPr/>
          <p:nvPr/>
        </p:nvSpPr>
        <p:spPr>
          <a:xfrm flipH="1">
            <a:off x="10871947" y="2712058"/>
            <a:ext cx="1320052" cy="4145942"/>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3" name="日期占位符 2"/>
          <p:cNvSpPr>
            <a:spLocks noGrp="1"/>
          </p:cNvSpPr>
          <p:nvPr>
            <p:ph type="dt" sz="half" idx="10"/>
          </p:nvPr>
        </p:nvSpPr>
        <p:spPr/>
        <p:txBody>
          <a:bodyPr/>
          <a:lstStyle/>
          <a:p>
            <a:fld id="{4DB44E30-715F-4973-8179-B4178D7E09F0}" type="datetime1">
              <a:rPr lang="zh-CN" altLang="en-US" smtClean="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fld>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4" name="页脚占位符 3"/>
          <p:cNvSpPr>
            <a:spLocks noGrp="1"/>
          </p:cNvSpPr>
          <p:nvPr>
            <p:ph type="ftr" sz="quarter" idx="11"/>
          </p:nvPr>
        </p:nvSpPr>
        <p:spPr/>
        <p:txBody>
          <a:bodyPr/>
          <a:lstStyle/>
          <a:p>
            <a:r>
              <a:rPr lang="zh-CN" altLang="en-US">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t>西安电子科技大学</a:t>
            </a:r>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fld>
            <a:endParaRPr lang="zh-CN" altLang="en-US" dirty="0">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15" name="文本框 14"/>
          <p:cNvSpPr txBox="1"/>
          <p:nvPr/>
        </p:nvSpPr>
        <p:spPr>
          <a:xfrm>
            <a:off x="1120358" y="1255017"/>
            <a:ext cx="1933738" cy="542136"/>
          </a:xfrm>
          <a:prstGeom prst="rect">
            <a:avLst/>
          </a:prstGeom>
          <a:noFill/>
        </p:spPr>
        <p:txBody>
          <a:bodyPr wrap="square" rtlCol="0">
            <a:spAutoFit/>
          </a:bodyPr>
          <a:lstStyle/>
          <a:p>
            <a:pPr algn="just" hangingPunct="0">
              <a:lnSpc>
                <a:spcPct val="130000"/>
              </a:lnSpc>
            </a:pPr>
            <a:r>
              <a:rPr lang="zh-CN" altLang="en-US" sz="2400" spc="100" dirty="0">
                <a:solidFill>
                  <a:srgbClr val="AF2125"/>
                </a:solidFill>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rPr>
              <a:t>数据集简介</a:t>
            </a:r>
            <a:endParaRPr lang="zh-CN" altLang="en-US" sz="2400" spc="100" dirty="0">
              <a:solidFill>
                <a:srgbClr val="AF2125"/>
              </a:solidFill>
              <a:latin typeface="阿里巴巴普惠体 3.0 95 ExtraBold" panose="00020600040101010101" pitchFamily="18" charset="-122"/>
              <a:ea typeface="阿里巴巴普惠体 3.0 95 ExtraBold" panose="00020600040101010101" pitchFamily="18" charset="-122"/>
              <a:cs typeface="+mn-ea"/>
              <a:sym typeface="Arial" panose="020B0604020202090204" pitchFamily="34" charset="0"/>
            </a:endParaRPr>
          </a:p>
        </p:txBody>
      </p:sp>
      <p:sp>
        <p:nvSpPr>
          <p:cNvPr id="16" name="文本框 15"/>
          <p:cNvSpPr txBox="1"/>
          <p:nvPr/>
        </p:nvSpPr>
        <p:spPr>
          <a:xfrm>
            <a:off x="406392" y="1894305"/>
            <a:ext cx="4744412" cy="4256871"/>
          </a:xfrm>
          <a:prstGeom prst="rect">
            <a:avLst/>
          </a:prstGeom>
          <a:noFill/>
        </p:spPr>
        <p:txBody>
          <a:bodyPr wrap="square" rtlCol="0">
            <a:spAutoFit/>
          </a:bodyPr>
          <a:lstStyle/>
          <a:p>
            <a:pPr algn="l">
              <a:lnSpc>
                <a:spcPct val="150000"/>
              </a:lnSpc>
            </a:pP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包含了关于</a:t>
            </a:r>
            <a:r>
              <a:rPr lang="zh-CN" altLang="en-US"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服装产品的全面评论</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集合，对于多标签分类研究来说是一项宝贵的资源。</a:t>
            </a:r>
            <a:endParaRPr lang="en-US" altLang="zh-CN"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Title</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评论标题</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Review</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评论内容</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Cons_rating</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评价评级</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Cloth_class</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服饰类型</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Materials</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布料类型</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Construction</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布料结构</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Color</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颜色</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Finishing</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含义未知，暂且忽略</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gn="l">
              <a:lnSpc>
                <a:spcPct val="150000"/>
              </a:lnSpc>
            </a:pP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Durability</a:t>
            </a:r>
            <a:r>
              <a:rPr lang="zh-CN" altLang="de-DE"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耐用性</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17" name="文本框 16"/>
          <p:cNvSpPr txBox="1"/>
          <p:nvPr/>
        </p:nvSpPr>
        <p:spPr>
          <a:xfrm>
            <a:off x="6538497" y="1340186"/>
            <a:ext cx="4915763" cy="542136"/>
          </a:xfrm>
          <a:prstGeom prst="rect">
            <a:avLst/>
          </a:prstGeom>
          <a:noFill/>
        </p:spPr>
        <p:txBody>
          <a:bodyPr wrap="square" rtlCol="0">
            <a:spAutoFit/>
          </a:bodyPr>
          <a:lstStyle>
            <a:defPPr>
              <a:defRPr lang="zh-CN"/>
            </a:defPPr>
            <a:lvl1pPr algn="just" hangingPunct="0">
              <a:lnSpc>
                <a:spcPct val="130000"/>
              </a:lnSpc>
              <a:defRPr sz="2400" spc="100">
                <a:solidFill>
                  <a:srgbClr val="AF2125"/>
                </a:solidFill>
                <a:latin typeface="阿里巴巴普惠体 3.0 95 ExtraBold" panose="00020600040101010101" pitchFamily="18" charset="-122"/>
                <a:ea typeface="阿里巴巴普惠体 3.0 95 ExtraBold" panose="00020600040101010101" pitchFamily="18" charset="-122"/>
                <a:cs typeface="+mn-ea"/>
              </a:defRPr>
            </a:lvl1pPr>
          </a:lstStyle>
          <a:p>
            <a:r>
              <a:rPr lang="zh-CN" altLang="en-US" dirty="0">
                <a:sym typeface="Arial" panose="020B0604020202090204" pitchFamily="34" charset="0"/>
              </a:rPr>
              <a:t>数据收集来源</a:t>
            </a:r>
            <a:endParaRPr lang="zh-CN" altLang="en-US" dirty="0">
              <a:sym typeface="Arial" panose="020B0604020202090204" pitchFamily="34" charset="0"/>
            </a:endParaRPr>
          </a:p>
        </p:txBody>
      </p:sp>
      <p:sp>
        <p:nvSpPr>
          <p:cNvPr id="18" name="文本框 17"/>
          <p:cNvSpPr txBox="1"/>
          <p:nvPr/>
        </p:nvSpPr>
        <p:spPr>
          <a:xfrm>
            <a:off x="5710121" y="1870705"/>
            <a:ext cx="6162614" cy="1167820"/>
          </a:xfrm>
          <a:prstGeom prst="rect">
            <a:avLst/>
          </a:prstGeom>
          <a:noFill/>
        </p:spPr>
        <p:txBody>
          <a:bodyPr wrap="square" rtlCol="0">
            <a:spAutoFit/>
          </a:bodyPr>
          <a:lstStyle/>
          <a:p>
            <a:pPr>
              <a:lnSpc>
                <a:spcPct val="150000"/>
              </a:lnSpc>
            </a:pP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本数据集来源于</a:t>
            </a:r>
            <a:r>
              <a:rPr lang="en-US"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Kaggle</a:t>
            </a:r>
            <a:r>
              <a:rPr lang="zh-CN" altLang="en-US"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平台</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，作者是来自</a:t>
            </a:r>
            <a:r>
              <a:rPr lang="de-DE" altLang="zh-CN"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Telkom University</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的</a:t>
            </a:r>
            <a:r>
              <a:rPr lang="de-DE"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Nadhif Girawan</a:t>
            </a:r>
            <a:r>
              <a:rPr lang="zh-CN" altLang="de-DE"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a:t>
            </a:r>
            <a:endParaRPr lang="en-US" altLang="zh-CN"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p>
            <a:pPr>
              <a:lnSpc>
                <a:spcPct val="150000"/>
              </a:lnSpc>
            </a:pP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原始数据集共有</a:t>
            </a:r>
            <a:r>
              <a:rPr lang="en-US"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49338</a:t>
            </a:r>
            <a:r>
              <a:rPr lang="zh-CN" altLang="en-US"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条，</a:t>
            </a:r>
            <a:r>
              <a:rPr lang="en-US" altLang="zh-CN"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9</a:t>
            </a:r>
            <a:r>
              <a:rPr lang="zh-CN" altLang="en-US" sz="1600" spc="1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个特征变量</a:t>
            </a:r>
            <a:r>
              <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a:t>
            </a:r>
            <a:endParaRPr lang="zh-CN" altLang="en-US" sz="1600" spc="1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sp>
        <p:nvSpPr>
          <p:cNvPr id="21" name="文本框 20"/>
          <p:cNvSpPr txBox="1"/>
          <p:nvPr/>
        </p:nvSpPr>
        <p:spPr>
          <a:xfrm>
            <a:off x="6601667" y="3333018"/>
            <a:ext cx="4027303" cy="542136"/>
          </a:xfrm>
          <a:prstGeom prst="rect">
            <a:avLst/>
          </a:prstGeom>
          <a:noFill/>
        </p:spPr>
        <p:txBody>
          <a:bodyPr wrap="square" rtlCol="0">
            <a:spAutoFit/>
          </a:bodyPr>
          <a:lstStyle>
            <a:defPPr>
              <a:defRPr lang="zh-CN"/>
            </a:defPPr>
            <a:lvl1pPr algn="just" hangingPunct="0">
              <a:lnSpc>
                <a:spcPct val="130000"/>
              </a:lnSpc>
              <a:defRPr sz="2400" spc="100">
                <a:solidFill>
                  <a:srgbClr val="AF2125"/>
                </a:solidFill>
                <a:latin typeface="阿里巴巴普惠体 3.0 95 ExtraBold" panose="00020600040101010101" pitchFamily="18" charset="-122"/>
                <a:ea typeface="阿里巴巴普惠体 3.0 95 ExtraBold" panose="00020600040101010101" pitchFamily="18" charset="-122"/>
                <a:cs typeface="+mn-ea"/>
              </a:defRPr>
            </a:lvl1pPr>
          </a:lstStyle>
          <a:p>
            <a:r>
              <a:rPr lang="zh-CN" altLang="en-US" dirty="0">
                <a:sym typeface="Arial" panose="020B0604020202090204" pitchFamily="34" charset="0"/>
              </a:rPr>
              <a:t>数据集特征</a:t>
            </a:r>
            <a:endParaRPr lang="zh-CN" altLang="en-US" dirty="0">
              <a:sym typeface="Arial" panose="020B0604020202090204" pitchFamily="34" charset="0"/>
            </a:endParaRPr>
          </a:p>
        </p:txBody>
      </p:sp>
      <p:sp>
        <p:nvSpPr>
          <p:cNvPr id="22" name="文本框 21"/>
          <p:cNvSpPr txBox="1"/>
          <p:nvPr/>
        </p:nvSpPr>
        <p:spPr>
          <a:xfrm>
            <a:off x="5722544" y="3980662"/>
            <a:ext cx="5631256" cy="1537152"/>
          </a:xfrm>
          <a:prstGeom prst="rect">
            <a:avLst/>
          </a:prstGeom>
          <a:noFill/>
        </p:spPr>
        <p:txBody>
          <a:bodyPr wrap="square" rtlCol="0">
            <a:spAutoFit/>
          </a:bodyPr>
          <a:lstStyle>
            <a:defPPr>
              <a:defRPr lang="zh-CN"/>
            </a:defPPr>
            <a:lvl1pPr algn="just" hangingPunct="0">
              <a:lnSpc>
                <a:spcPct val="150000"/>
              </a:lnSpc>
              <a:defRPr sz="1400" spc="100">
                <a:solidFill>
                  <a:schemeClr val="tx1">
                    <a:lumMod val="65000"/>
                    <a:lumOff val="35000"/>
                  </a:schemeClr>
                </a:solidFill>
                <a:latin typeface="Sitka Text" pitchFamily="2" charset="0"/>
                <a:ea typeface="微软雅黑" pitchFamily="34" charset="-122"/>
                <a:cs typeface="+mn-ea"/>
              </a:defRPr>
            </a:lvl1pPr>
          </a:lstStyle>
          <a:p>
            <a:r>
              <a:rPr lang="zh-CN" altLang="en-US"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每个数据条目都被</a:t>
            </a:r>
            <a:r>
              <a:rPr lang="zh-CN" altLang="en-US" sz="16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标注了相关标签</a:t>
            </a:r>
            <a:r>
              <a:rPr lang="zh-CN" altLang="en-US"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，让研究人员可以探索服装产品的多个方面。</a:t>
            </a:r>
            <a:endParaRPr lang="en-US" altLang="zh-CN"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a:p>
            <a:r>
              <a:rPr lang="zh-CN" altLang="en-US"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数据集中的评论提供了</a:t>
            </a:r>
            <a:r>
              <a:rPr lang="zh-CN" altLang="en-US" sz="16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sym typeface="Arial" panose="020B0604020202090204" pitchFamily="34" charset="0"/>
              </a:rPr>
              <a:t>丰富的观点和意见</a:t>
            </a:r>
            <a:r>
              <a:rPr lang="zh-CN" altLang="en-US"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rPr>
              <a:t>，有助于开发稳健的分类模型，准确预测服装项目的多个方面。</a:t>
            </a:r>
            <a:endParaRPr lang="en-US" altLang="zh-CN" sz="1600" dirty="0">
              <a:solidFill>
                <a:schemeClr val="bg2">
                  <a:lumMod val="25000"/>
                </a:schemeClr>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sym typeface="Arial" panose="020B0604020202090204" pitchFamily="34" charset="0"/>
            </a:endParaRPr>
          </a:p>
        </p:txBody>
      </p:sp>
      <p:pic>
        <p:nvPicPr>
          <p:cNvPr id="6" name="图形 5" descr="数据库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64624" y="1155684"/>
            <a:ext cx="755734" cy="755734"/>
          </a:xfrm>
          <a:prstGeom prst="rect">
            <a:avLst/>
          </a:prstGeom>
        </p:spPr>
      </p:pic>
      <p:sp>
        <p:nvSpPr>
          <p:cNvPr id="27" name="图形 22"/>
          <p:cNvSpPr/>
          <p:nvPr/>
        </p:nvSpPr>
        <p:spPr>
          <a:xfrm>
            <a:off x="5802497" y="3174787"/>
            <a:ext cx="797148" cy="712904"/>
          </a:xfrm>
          <a:custGeom>
            <a:avLst/>
            <a:gdLst>
              <a:gd name="connsiteX0" fmla="*/ 781495 w 797148"/>
              <a:gd name="connsiteY0" fmla="*/ 246722 h 712904"/>
              <a:gd name="connsiteX1" fmla="*/ 688350 w 797148"/>
              <a:gd name="connsiteY1" fmla="*/ 237842 h 712904"/>
              <a:gd name="connsiteX2" fmla="*/ 397824 w 797148"/>
              <a:gd name="connsiteY2" fmla="*/ 60249 h 712904"/>
              <a:gd name="connsiteX3" fmla="*/ 382300 w 797148"/>
              <a:gd name="connsiteY3" fmla="*/ 24730 h 712904"/>
              <a:gd name="connsiteX4" fmla="*/ 289155 w 797148"/>
              <a:gd name="connsiteY4" fmla="*/ 15851 h 712904"/>
              <a:gd name="connsiteX5" fmla="*/ 266977 w 797148"/>
              <a:gd name="connsiteY5" fmla="*/ 58029 h 712904"/>
              <a:gd name="connsiteX6" fmla="*/ 109517 w 797148"/>
              <a:gd name="connsiteY6" fmla="*/ 151265 h 712904"/>
              <a:gd name="connsiteX7" fmla="*/ 47420 w 797148"/>
              <a:gd name="connsiteY7" fmla="*/ 137946 h 712904"/>
              <a:gd name="connsiteX8" fmla="*/ 3065 w 797148"/>
              <a:gd name="connsiteY8" fmla="*/ 220083 h 712904"/>
              <a:gd name="connsiteX9" fmla="*/ 58509 w 797148"/>
              <a:gd name="connsiteY9" fmla="*/ 266701 h 712904"/>
              <a:gd name="connsiteX10" fmla="*/ 96211 w 797148"/>
              <a:gd name="connsiteY10" fmla="*/ 433195 h 712904"/>
              <a:gd name="connsiteX11" fmla="*/ 65162 w 797148"/>
              <a:gd name="connsiteY11" fmla="*/ 488693 h 712904"/>
              <a:gd name="connsiteX12" fmla="*/ 131695 w 797148"/>
              <a:gd name="connsiteY12" fmla="*/ 555290 h 712904"/>
              <a:gd name="connsiteX13" fmla="*/ 173832 w 797148"/>
              <a:gd name="connsiteY13" fmla="*/ 539751 h 712904"/>
              <a:gd name="connsiteX14" fmla="*/ 331292 w 797148"/>
              <a:gd name="connsiteY14" fmla="*/ 632988 h 712904"/>
              <a:gd name="connsiteX15" fmla="*/ 329075 w 797148"/>
              <a:gd name="connsiteY15" fmla="*/ 646307 h 712904"/>
              <a:gd name="connsiteX16" fmla="*/ 395607 w 797148"/>
              <a:gd name="connsiteY16" fmla="*/ 712905 h 712904"/>
              <a:gd name="connsiteX17" fmla="*/ 462139 w 797148"/>
              <a:gd name="connsiteY17" fmla="*/ 646307 h 712904"/>
              <a:gd name="connsiteX18" fmla="*/ 455486 w 797148"/>
              <a:gd name="connsiteY18" fmla="*/ 615228 h 712904"/>
              <a:gd name="connsiteX19" fmla="*/ 701656 w 797148"/>
              <a:gd name="connsiteY19" fmla="*/ 351058 h 712904"/>
              <a:gd name="connsiteX20" fmla="*/ 770407 w 797148"/>
              <a:gd name="connsiteY20" fmla="*/ 342178 h 712904"/>
              <a:gd name="connsiteX21" fmla="*/ 781495 w 797148"/>
              <a:gd name="connsiteY21" fmla="*/ 246722 h 712904"/>
              <a:gd name="connsiteX22" fmla="*/ 666172 w 797148"/>
              <a:gd name="connsiteY22" fmla="*/ 326639 h 712904"/>
              <a:gd name="connsiteX23" fmla="*/ 424438 w 797148"/>
              <a:gd name="connsiteY23" fmla="*/ 584149 h 712904"/>
              <a:gd name="connsiteX24" fmla="*/ 406696 w 797148"/>
              <a:gd name="connsiteY24" fmla="*/ 579709 h 712904"/>
              <a:gd name="connsiteX25" fmla="*/ 371212 w 797148"/>
              <a:gd name="connsiteY25" fmla="*/ 413216 h 712904"/>
              <a:gd name="connsiteX26" fmla="*/ 420002 w 797148"/>
              <a:gd name="connsiteY26" fmla="*/ 339958 h 712904"/>
              <a:gd name="connsiteX27" fmla="*/ 666172 w 797148"/>
              <a:gd name="connsiteY27" fmla="*/ 326639 h 712904"/>
              <a:gd name="connsiteX28" fmla="*/ 355688 w 797148"/>
              <a:gd name="connsiteY28" fmla="*/ 595249 h 712904"/>
              <a:gd name="connsiteX29" fmla="*/ 198227 w 797148"/>
              <a:gd name="connsiteY29" fmla="*/ 502012 h 712904"/>
              <a:gd name="connsiteX30" fmla="*/ 200445 w 797148"/>
              <a:gd name="connsiteY30" fmla="*/ 488693 h 712904"/>
              <a:gd name="connsiteX31" fmla="*/ 196009 w 797148"/>
              <a:gd name="connsiteY31" fmla="*/ 468714 h 712904"/>
              <a:gd name="connsiteX32" fmla="*/ 278066 w 797148"/>
              <a:gd name="connsiteY32" fmla="*/ 402116 h 712904"/>
              <a:gd name="connsiteX33" fmla="*/ 329075 w 797148"/>
              <a:gd name="connsiteY33" fmla="*/ 419875 h 712904"/>
              <a:gd name="connsiteX34" fmla="*/ 364559 w 797148"/>
              <a:gd name="connsiteY34" fmla="*/ 586369 h 712904"/>
              <a:gd name="connsiteX35" fmla="*/ 355688 w 797148"/>
              <a:gd name="connsiteY35" fmla="*/ 595249 h 712904"/>
              <a:gd name="connsiteX36" fmla="*/ 140566 w 797148"/>
              <a:gd name="connsiteY36" fmla="*/ 424315 h 712904"/>
              <a:gd name="connsiteX37" fmla="*/ 102864 w 797148"/>
              <a:gd name="connsiteY37" fmla="*/ 257821 h 712904"/>
              <a:gd name="connsiteX38" fmla="*/ 247018 w 797148"/>
              <a:gd name="connsiteY38" fmla="*/ 319979 h 712904"/>
              <a:gd name="connsiteX39" fmla="*/ 244800 w 797148"/>
              <a:gd name="connsiteY39" fmla="*/ 333299 h 712904"/>
              <a:gd name="connsiteX40" fmla="*/ 251453 w 797148"/>
              <a:gd name="connsiteY40" fmla="*/ 368818 h 712904"/>
              <a:gd name="connsiteX41" fmla="*/ 169397 w 797148"/>
              <a:gd name="connsiteY41" fmla="*/ 433195 h 712904"/>
              <a:gd name="connsiteX42" fmla="*/ 140566 w 797148"/>
              <a:gd name="connsiteY42" fmla="*/ 424315 h 712904"/>
              <a:gd name="connsiteX43" fmla="*/ 131695 w 797148"/>
              <a:gd name="connsiteY43" fmla="*/ 189004 h 712904"/>
              <a:gd name="connsiteX44" fmla="*/ 278066 w 797148"/>
              <a:gd name="connsiteY44" fmla="*/ 104647 h 712904"/>
              <a:gd name="connsiteX45" fmla="*/ 282501 w 797148"/>
              <a:gd name="connsiteY45" fmla="*/ 111307 h 712904"/>
              <a:gd name="connsiteX46" fmla="*/ 311332 w 797148"/>
              <a:gd name="connsiteY46" fmla="*/ 131286 h 712904"/>
              <a:gd name="connsiteX47" fmla="*/ 311332 w 797148"/>
              <a:gd name="connsiteY47" fmla="*/ 248942 h 712904"/>
              <a:gd name="connsiteX48" fmla="*/ 264760 w 797148"/>
              <a:gd name="connsiteY48" fmla="*/ 280021 h 712904"/>
              <a:gd name="connsiteX49" fmla="*/ 131695 w 797148"/>
              <a:gd name="connsiteY49" fmla="*/ 222303 h 712904"/>
              <a:gd name="connsiteX50" fmla="*/ 131695 w 797148"/>
              <a:gd name="connsiteY50" fmla="*/ 189004 h 712904"/>
              <a:gd name="connsiteX51" fmla="*/ 386736 w 797148"/>
              <a:gd name="connsiteY51" fmla="*/ 104647 h 712904"/>
              <a:gd name="connsiteX52" fmla="*/ 666172 w 797148"/>
              <a:gd name="connsiteY52" fmla="*/ 275581 h 712904"/>
              <a:gd name="connsiteX53" fmla="*/ 666172 w 797148"/>
              <a:gd name="connsiteY53" fmla="*/ 282240 h 712904"/>
              <a:gd name="connsiteX54" fmla="*/ 413349 w 797148"/>
              <a:gd name="connsiteY54" fmla="*/ 297780 h 712904"/>
              <a:gd name="connsiteX55" fmla="*/ 355688 w 797148"/>
              <a:gd name="connsiteY55" fmla="*/ 248942 h 712904"/>
              <a:gd name="connsiteX56" fmla="*/ 355688 w 797148"/>
              <a:gd name="connsiteY56" fmla="*/ 131286 h 712904"/>
              <a:gd name="connsiteX57" fmla="*/ 375647 w 797148"/>
              <a:gd name="connsiteY57" fmla="*/ 120187 h 712904"/>
              <a:gd name="connsiteX58" fmla="*/ 386736 w 797148"/>
              <a:gd name="connsiteY58" fmla="*/ 104647 h 7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7148" h="712904">
                <a:moveTo>
                  <a:pt x="781495" y="246722"/>
                </a:moveTo>
                <a:cubicBezTo>
                  <a:pt x="757100" y="217863"/>
                  <a:pt x="717181" y="213423"/>
                  <a:pt x="688350" y="237842"/>
                </a:cubicBezTo>
                <a:lnTo>
                  <a:pt x="397824" y="60249"/>
                </a:lnTo>
                <a:cubicBezTo>
                  <a:pt x="395607" y="46929"/>
                  <a:pt x="391171" y="35830"/>
                  <a:pt x="382300" y="24730"/>
                </a:cubicBezTo>
                <a:cubicBezTo>
                  <a:pt x="357905" y="-4129"/>
                  <a:pt x="317985" y="-8569"/>
                  <a:pt x="289155" y="15851"/>
                </a:cubicBezTo>
                <a:cubicBezTo>
                  <a:pt x="275849" y="26950"/>
                  <a:pt x="269196" y="42489"/>
                  <a:pt x="266977" y="58029"/>
                </a:cubicBezTo>
                <a:lnTo>
                  <a:pt x="109517" y="151265"/>
                </a:lnTo>
                <a:cubicBezTo>
                  <a:pt x="91775" y="135726"/>
                  <a:pt x="69598" y="131286"/>
                  <a:pt x="47420" y="137946"/>
                </a:cubicBezTo>
                <a:cubicBezTo>
                  <a:pt x="11936" y="149046"/>
                  <a:pt x="-8024" y="184564"/>
                  <a:pt x="3065" y="220083"/>
                </a:cubicBezTo>
                <a:cubicBezTo>
                  <a:pt x="9718" y="246722"/>
                  <a:pt x="34114" y="264481"/>
                  <a:pt x="58509" y="266701"/>
                </a:cubicBezTo>
                <a:lnTo>
                  <a:pt x="96211" y="433195"/>
                </a:lnTo>
                <a:cubicBezTo>
                  <a:pt x="78468" y="444295"/>
                  <a:pt x="65162" y="466493"/>
                  <a:pt x="65162" y="488693"/>
                </a:cubicBezTo>
                <a:cubicBezTo>
                  <a:pt x="65162" y="526431"/>
                  <a:pt x="93993" y="555290"/>
                  <a:pt x="131695" y="555290"/>
                </a:cubicBezTo>
                <a:cubicBezTo>
                  <a:pt x="147219" y="555290"/>
                  <a:pt x="162743" y="548631"/>
                  <a:pt x="173832" y="539751"/>
                </a:cubicBezTo>
                <a:lnTo>
                  <a:pt x="331292" y="632988"/>
                </a:lnTo>
                <a:cubicBezTo>
                  <a:pt x="331292" y="637427"/>
                  <a:pt x="329075" y="641867"/>
                  <a:pt x="329075" y="646307"/>
                </a:cubicBezTo>
                <a:cubicBezTo>
                  <a:pt x="329075" y="684046"/>
                  <a:pt x="357905" y="712905"/>
                  <a:pt x="395607" y="712905"/>
                </a:cubicBezTo>
                <a:cubicBezTo>
                  <a:pt x="433309" y="712905"/>
                  <a:pt x="462139" y="684046"/>
                  <a:pt x="462139" y="646307"/>
                </a:cubicBezTo>
                <a:cubicBezTo>
                  <a:pt x="462139" y="635207"/>
                  <a:pt x="459922" y="624108"/>
                  <a:pt x="455486" y="615228"/>
                </a:cubicBezTo>
                <a:lnTo>
                  <a:pt x="701656" y="351058"/>
                </a:lnTo>
                <a:cubicBezTo>
                  <a:pt x="723834" y="359938"/>
                  <a:pt x="750447" y="357717"/>
                  <a:pt x="770407" y="342178"/>
                </a:cubicBezTo>
                <a:cubicBezTo>
                  <a:pt x="801454" y="317759"/>
                  <a:pt x="805891" y="275581"/>
                  <a:pt x="781495" y="246722"/>
                </a:cubicBezTo>
                <a:close/>
                <a:moveTo>
                  <a:pt x="666172" y="326639"/>
                </a:moveTo>
                <a:lnTo>
                  <a:pt x="424438" y="584149"/>
                </a:lnTo>
                <a:cubicBezTo>
                  <a:pt x="417784" y="581929"/>
                  <a:pt x="413349" y="579709"/>
                  <a:pt x="406696" y="579709"/>
                </a:cubicBezTo>
                <a:lnTo>
                  <a:pt x="371212" y="413216"/>
                </a:lnTo>
                <a:cubicBezTo>
                  <a:pt x="397824" y="399896"/>
                  <a:pt x="417784" y="373257"/>
                  <a:pt x="420002" y="339958"/>
                </a:cubicBezTo>
                <a:lnTo>
                  <a:pt x="666172" y="326639"/>
                </a:lnTo>
                <a:close/>
                <a:moveTo>
                  <a:pt x="355688" y="595249"/>
                </a:moveTo>
                <a:lnTo>
                  <a:pt x="198227" y="502012"/>
                </a:lnTo>
                <a:cubicBezTo>
                  <a:pt x="198227" y="497572"/>
                  <a:pt x="200445" y="493133"/>
                  <a:pt x="200445" y="488693"/>
                </a:cubicBezTo>
                <a:cubicBezTo>
                  <a:pt x="200445" y="482033"/>
                  <a:pt x="198227" y="475373"/>
                  <a:pt x="196009" y="468714"/>
                </a:cubicBezTo>
                <a:lnTo>
                  <a:pt x="278066" y="402116"/>
                </a:lnTo>
                <a:cubicBezTo>
                  <a:pt x="291373" y="413216"/>
                  <a:pt x="309115" y="419875"/>
                  <a:pt x="329075" y="419875"/>
                </a:cubicBezTo>
                <a:lnTo>
                  <a:pt x="364559" y="586369"/>
                </a:lnTo>
                <a:lnTo>
                  <a:pt x="355688" y="595249"/>
                </a:lnTo>
                <a:close/>
                <a:moveTo>
                  <a:pt x="140566" y="424315"/>
                </a:moveTo>
                <a:lnTo>
                  <a:pt x="102864" y="257821"/>
                </a:lnTo>
                <a:lnTo>
                  <a:pt x="247018" y="319979"/>
                </a:lnTo>
                <a:cubicBezTo>
                  <a:pt x="247018" y="324419"/>
                  <a:pt x="244800" y="328859"/>
                  <a:pt x="244800" y="333299"/>
                </a:cubicBezTo>
                <a:cubicBezTo>
                  <a:pt x="244800" y="346618"/>
                  <a:pt x="247018" y="357717"/>
                  <a:pt x="251453" y="368818"/>
                </a:cubicBezTo>
                <a:lnTo>
                  <a:pt x="169397" y="433195"/>
                </a:lnTo>
                <a:cubicBezTo>
                  <a:pt x="160526" y="428755"/>
                  <a:pt x="151654" y="424315"/>
                  <a:pt x="140566" y="424315"/>
                </a:cubicBezTo>
                <a:close/>
                <a:moveTo>
                  <a:pt x="131695" y="189004"/>
                </a:moveTo>
                <a:lnTo>
                  <a:pt x="278066" y="104647"/>
                </a:lnTo>
                <a:cubicBezTo>
                  <a:pt x="280284" y="106867"/>
                  <a:pt x="280284" y="109087"/>
                  <a:pt x="282501" y="111307"/>
                </a:cubicBezTo>
                <a:cubicBezTo>
                  <a:pt x="291373" y="120187"/>
                  <a:pt x="300244" y="126846"/>
                  <a:pt x="311332" y="131286"/>
                </a:cubicBezTo>
                <a:lnTo>
                  <a:pt x="311332" y="248942"/>
                </a:lnTo>
                <a:cubicBezTo>
                  <a:pt x="291373" y="253382"/>
                  <a:pt x="275849" y="264481"/>
                  <a:pt x="264760" y="280021"/>
                </a:cubicBezTo>
                <a:lnTo>
                  <a:pt x="131695" y="222303"/>
                </a:lnTo>
                <a:cubicBezTo>
                  <a:pt x="131695" y="211203"/>
                  <a:pt x="133913" y="200104"/>
                  <a:pt x="131695" y="189004"/>
                </a:cubicBezTo>
                <a:close/>
                <a:moveTo>
                  <a:pt x="386736" y="104647"/>
                </a:moveTo>
                <a:lnTo>
                  <a:pt x="666172" y="275581"/>
                </a:lnTo>
                <a:lnTo>
                  <a:pt x="666172" y="282240"/>
                </a:lnTo>
                <a:lnTo>
                  <a:pt x="413349" y="297780"/>
                </a:lnTo>
                <a:cubicBezTo>
                  <a:pt x="402260" y="273361"/>
                  <a:pt x="380083" y="255602"/>
                  <a:pt x="355688" y="248942"/>
                </a:cubicBezTo>
                <a:lnTo>
                  <a:pt x="355688" y="131286"/>
                </a:lnTo>
                <a:cubicBezTo>
                  <a:pt x="362341" y="129067"/>
                  <a:pt x="368994" y="124627"/>
                  <a:pt x="375647" y="120187"/>
                </a:cubicBezTo>
                <a:cubicBezTo>
                  <a:pt x="380083" y="115747"/>
                  <a:pt x="384518" y="111307"/>
                  <a:pt x="386736" y="104647"/>
                </a:cubicBezTo>
                <a:close/>
              </a:path>
            </a:pathLst>
          </a:custGeom>
          <a:solidFill>
            <a:srgbClr val="AF2125"/>
          </a:solidFill>
          <a:ln w="771" cap="flat">
            <a:noFill/>
            <a:prstDash val="solid"/>
            <a:miter/>
          </a:ln>
        </p:spPr>
        <p:txBody>
          <a:bodyPr rtlCol="0" anchor="ctr"/>
          <a:lstStyle/>
          <a:p>
            <a:endParaRPr lang="zh-CN" altLang="en-US"/>
          </a:p>
        </p:txBody>
      </p:sp>
      <p:sp>
        <p:nvSpPr>
          <p:cNvPr id="2" name="文本框 1"/>
          <p:cNvSpPr txBox="1"/>
          <p:nvPr/>
        </p:nvSpPr>
        <p:spPr>
          <a:xfrm>
            <a:off x="676018" y="296446"/>
            <a:ext cx="2697225" cy="759888"/>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2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数据搜集</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grpSp>
        <p:nvGrpSpPr>
          <p:cNvPr id="19" name="组合 18"/>
          <p:cNvGrpSpPr/>
          <p:nvPr/>
        </p:nvGrpSpPr>
        <p:grpSpPr>
          <a:xfrm>
            <a:off x="5867040" y="1255017"/>
            <a:ext cx="591263" cy="591263"/>
            <a:chOff x="5800021" y="585356"/>
            <a:chExt cx="591263" cy="591263"/>
          </a:xfrm>
        </p:grpSpPr>
        <p:sp>
          <p:nvSpPr>
            <p:cNvPr id="12" name="任意多边形: 形状 11"/>
            <p:cNvSpPr/>
            <p:nvPr/>
          </p:nvSpPr>
          <p:spPr>
            <a:xfrm>
              <a:off x="5800021" y="585356"/>
              <a:ext cx="591263" cy="591263"/>
            </a:xfrm>
            <a:custGeom>
              <a:avLst/>
              <a:gdLst>
                <a:gd name="connsiteX0" fmla="*/ 295632 w 591263"/>
                <a:gd name="connsiteY0" fmla="*/ 0 h 591263"/>
                <a:gd name="connsiteX1" fmla="*/ 0 w 591263"/>
                <a:gd name="connsiteY1" fmla="*/ 295632 h 591263"/>
                <a:gd name="connsiteX2" fmla="*/ 295632 w 591263"/>
                <a:gd name="connsiteY2" fmla="*/ 591264 h 591263"/>
                <a:gd name="connsiteX3" fmla="*/ 591264 w 591263"/>
                <a:gd name="connsiteY3" fmla="*/ 295632 h 591263"/>
                <a:gd name="connsiteX4" fmla="*/ 295632 w 591263"/>
                <a:gd name="connsiteY4" fmla="*/ 0 h 591263"/>
                <a:gd name="connsiteX5" fmla="*/ 295632 w 591263"/>
                <a:gd name="connsiteY5" fmla="*/ 563111 h 591263"/>
                <a:gd name="connsiteX6" fmla="*/ 28153 w 591263"/>
                <a:gd name="connsiteY6" fmla="*/ 295632 h 591263"/>
                <a:gd name="connsiteX7" fmla="*/ 295632 w 591263"/>
                <a:gd name="connsiteY7" fmla="*/ 28153 h 591263"/>
                <a:gd name="connsiteX8" fmla="*/ 563111 w 591263"/>
                <a:gd name="connsiteY8" fmla="*/ 295632 h 591263"/>
                <a:gd name="connsiteX9" fmla="*/ 295632 w 591263"/>
                <a:gd name="connsiteY9" fmla="*/ 563111 h 5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263" h="591263">
                  <a:moveTo>
                    <a:pt x="295632" y="0"/>
                  </a:moveTo>
                  <a:cubicBezTo>
                    <a:pt x="132323" y="0"/>
                    <a:pt x="0" y="132323"/>
                    <a:pt x="0" y="295632"/>
                  </a:cubicBezTo>
                  <a:cubicBezTo>
                    <a:pt x="0" y="458940"/>
                    <a:pt x="132323" y="591264"/>
                    <a:pt x="295632" y="591264"/>
                  </a:cubicBezTo>
                  <a:cubicBezTo>
                    <a:pt x="458940" y="591264"/>
                    <a:pt x="591264" y="458940"/>
                    <a:pt x="591264" y="295632"/>
                  </a:cubicBezTo>
                  <a:cubicBezTo>
                    <a:pt x="591264" y="132323"/>
                    <a:pt x="458940" y="0"/>
                    <a:pt x="295632" y="0"/>
                  </a:cubicBezTo>
                  <a:moveTo>
                    <a:pt x="295632" y="563111"/>
                  </a:moveTo>
                  <a:cubicBezTo>
                    <a:pt x="147816" y="563111"/>
                    <a:pt x="28153" y="443448"/>
                    <a:pt x="28153" y="295632"/>
                  </a:cubicBezTo>
                  <a:cubicBezTo>
                    <a:pt x="28153" y="147816"/>
                    <a:pt x="147816" y="28153"/>
                    <a:pt x="295632" y="28153"/>
                  </a:cubicBezTo>
                  <a:cubicBezTo>
                    <a:pt x="442060" y="28153"/>
                    <a:pt x="563111" y="147816"/>
                    <a:pt x="563111" y="295632"/>
                  </a:cubicBezTo>
                  <a:cubicBezTo>
                    <a:pt x="563111" y="443448"/>
                    <a:pt x="443448" y="563111"/>
                    <a:pt x="295632" y="563111"/>
                  </a:cubicBezTo>
                </a:path>
              </a:pathLst>
            </a:custGeom>
            <a:solidFill>
              <a:schemeClr val="accent1"/>
            </a:solidFill>
            <a:ln w="19050" cap="flat">
              <a:solidFill>
                <a:srgbClr val="C00000"/>
              </a:solidFill>
              <a:prstDash val="solid"/>
              <a:miter/>
            </a:ln>
          </p:spPr>
          <p:txBody>
            <a:bodyPr rtlCol="0" anchor="ctr"/>
            <a:lstStyle/>
            <a:p>
              <a:endParaRPr lang="zh-CN" altLang="en-US"/>
            </a:p>
          </p:txBody>
        </p:sp>
        <p:sp>
          <p:nvSpPr>
            <p:cNvPr id="14" name="任意多边形: 形状 13"/>
            <p:cNvSpPr/>
            <p:nvPr/>
          </p:nvSpPr>
          <p:spPr>
            <a:xfrm>
              <a:off x="5909972" y="707158"/>
              <a:ext cx="331472" cy="331415"/>
            </a:xfrm>
            <a:custGeom>
              <a:avLst/>
              <a:gdLst>
                <a:gd name="connsiteX0" fmla="*/ 136081 w 331472"/>
                <a:gd name="connsiteY0" fmla="*/ 331415 h 331415"/>
                <a:gd name="connsiteX1" fmla="*/ 127525 w 331472"/>
                <a:gd name="connsiteY1" fmla="*/ 322860 h 331415"/>
                <a:gd name="connsiteX2" fmla="*/ 127525 w 331472"/>
                <a:gd name="connsiteY2" fmla="*/ 233141 h 331415"/>
                <a:gd name="connsiteX3" fmla="*/ 129490 w 331472"/>
                <a:gd name="connsiteY3" fmla="*/ 227649 h 331415"/>
                <a:gd name="connsiteX4" fmla="*/ 289504 w 331472"/>
                <a:gd name="connsiteY4" fmla="*/ 38327 h 331415"/>
                <a:gd name="connsiteX5" fmla="*/ 297424 w 331472"/>
                <a:gd name="connsiteY5" fmla="*/ 27690 h 331415"/>
                <a:gd name="connsiteX6" fmla="*/ 285515 w 331472"/>
                <a:gd name="connsiteY6" fmla="*/ 33414 h 331415"/>
                <a:gd name="connsiteX7" fmla="*/ 27285 w 331472"/>
                <a:gd name="connsiteY7" fmla="*/ 173194 h 331415"/>
                <a:gd name="connsiteX8" fmla="*/ 96829 w 331472"/>
                <a:gd name="connsiteY8" fmla="*/ 208341 h 331415"/>
                <a:gd name="connsiteX9" fmla="*/ 100587 w 331472"/>
                <a:gd name="connsiteY9" fmla="*/ 219788 h 331415"/>
                <a:gd name="connsiteX10" fmla="*/ 92956 w 331472"/>
                <a:gd name="connsiteY10" fmla="*/ 224470 h 331415"/>
                <a:gd name="connsiteX11" fmla="*/ 89141 w 331472"/>
                <a:gd name="connsiteY11" fmla="*/ 223545 h 331415"/>
                <a:gd name="connsiteX12" fmla="*/ 4682 w 331472"/>
                <a:gd name="connsiteY12" fmla="*/ 180824 h 331415"/>
                <a:gd name="connsiteX13" fmla="*/ 0 w 331472"/>
                <a:gd name="connsiteY13" fmla="*/ 173252 h 331415"/>
                <a:gd name="connsiteX14" fmla="*/ 4567 w 331472"/>
                <a:gd name="connsiteY14" fmla="*/ 165563 h 331415"/>
                <a:gd name="connsiteX15" fmla="*/ 318524 w 331472"/>
                <a:gd name="connsiteY15" fmla="*/ 1099 h 331415"/>
                <a:gd name="connsiteX16" fmla="*/ 318871 w 331472"/>
                <a:gd name="connsiteY16" fmla="*/ 983 h 331415"/>
                <a:gd name="connsiteX17" fmla="*/ 319853 w 331472"/>
                <a:gd name="connsiteY17" fmla="*/ 694 h 331415"/>
                <a:gd name="connsiteX18" fmla="*/ 320085 w 331472"/>
                <a:gd name="connsiteY18" fmla="*/ 579 h 331415"/>
                <a:gd name="connsiteX19" fmla="*/ 320605 w 331472"/>
                <a:gd name="connsiteY19" fmla="*/ 405 h 331415"/>
                <a:gd name="connsiteX20" fmla="*/ 321472 w 331472"/>
                <a:gd name="connsiteY20" fmla="*/ 173 h 331415"/>
                <a:gd name="connsiteX21" fmla="*/ 322224 w 331472"/>
                <a:gd name="connsiteY21" fmla="*/ 58 h 331415"/>
                <a:gd name="connsiteX22" fmla="*/ 323091 w 331472"/>
                <a:gd name="connsiteY22" fmla="*/ 0 h 331415"/>
                <a:gd name="connsiteX23" fmla="*/ 323842 w 331472"/>
                <a:gd name="connsiteY23" fmla="*/ 58 h 331415"/>
                <a:gd name="connsiteX24" fmla="*/ 324074 w 331472"/>
                <a:gd name="connsiteY24" fmla="*/ 58 h 331415"/>
                <a:gd name="connsiteX25" fmla="*/ 324825 w 331472"/>
                <a:gd name="connsiteY25" fmla="*/ 173 h 331415"/>
                <a:gd name="connsiteX26" fmla="*/ 325461 w 331472"/>
                <a:gd name="connsiteY26" fmla="*/ 347 h 331415"/>
                <a:gd name="connsiteX27" fmla="*/ 325635 w 331472"/>
                <a:gd name="connsiteY27" fmla="*/ 405 h 331415"/>
                <a:gd name="connsiteX28" fmla="*/ 326155 w 331472"/>
                <a:gd name="connsiteY28" fmla="*/ 579 h 331415"/>
                <a:gd name="connsiteX29" fmla="*/ 326386 w 331472"/>
                <a:gd name="connsiteY29" fmla="*/ 694 h 331415"/>
                <a:gd name="connsiteX30" fmla="*/ 327022 w 331472"/>
                <a:gd name="connsiteY30" fmla="*/ 983 h 331415"/>
                <a:gd name="connsiteX31" fmla="*/ 327195 w 331472"/>
                <a:gd name="connsiteY31" fmla="*/ 1099 h 331415"/>
                <a:gd name="connsiteX32" fmla="*/ 327657 w 331472"/>
                <a:gd name="connsiteY32" fmla="*/ 1387 h 331415"/>
                <a:gd name="connsiteX33" fmla="*/ 328004 w 331472"/>
                <a:gd name="connsiteY33" fmla="*/ 1619 h 331415"/>
                <a:gd name="connsiteX34" fmla="*/ 328351 w 331472"/>
                <a:gd name="connsiteY34" fmla="*/ 1908 h 331415"/>
                <a:gd name="connsiteX35" fmla="*/ 328525 w 331472"/>
                <a:gd name="connsiteY35" fmla="*/ 2024 h 331415"/>
                <a:gd name="connsiteX36" fmla="*/ 329045 w 331472"/>
                <a:gd name="connsiteY36" fmla="*/ 2486 h 331415"/>
                <a:gd name="connsiteX37" fmla="*/ 329161 w 331472"/>
                <a:gd name="connsiteY37" fmla="*/ 2660 h 331415"/>
                <a:gd name="connsiteX38" fmla="*/ 329623 w 331472"/>
                <a:gd name="connsiteY38" fmla="*/ 3180 h 331415"/>
                <a:gd name="connsiteX39" fmla="*/ 330028 w 331472"/>
                <a:gd name="connsiteY39" fmla="*/ 3758 h 331415"/>
                <a:gd name="connsiteX40" fmla="*/ 330201 w 331472"/>
                <a:gd name="connsiteY40" fmla="*/ 3989 h 331415"/>
                <a:gd name="connsiteX41" fmla="*/ 330548 w 331472"/>
                <a:gd name="connsiteY41" fmla="*/ 4625 h 331415"/>
                <a:gd name="connsiteX42" fmla="*/ 330837 w 331472"/>
                <a:gd name="connsiteY42" fmla="*/ 5261 h 331415"/>
                <a:gd name="connsiteX43" fmla="*/ 331068 w 331472"/>
                <a:gd name="connsiteY43" fmla="*/ 5955 h 331415"/>
                <a:gd name="connsiteX44" fmla="*/ 331126 w 331472"/>
                <a:gd name="connsiteY44" fmla="*/ 6186 h 331415"/>
                <a:gd name="connsiteX45" fmla="*/ 331299 w 331472"/>
                <a:gd name="connsiteY45" fmla="*/ 6879 h 331415"/>
                <a:gd name="connsiteX46" fmla="*/ 331358 w 331472"/>
                <a:gd name="connsiteY46" fmla="*/ 7110 h 331415"/>
                <a:gd name="connsiteX47" fmla="*/ 331473 w 331472"/>
                <a:gd name="connsiteY47" fmla="*/ 8614 h 331415"/>
                <a:gd name="connsiteX48" fmla="*/ 331415 w 331472"/>
                <a:gd name="connsiteY48" fmla="*/ 9365 h 331415"/>
                <a:gd name="connsiteX49" fmla="*/ 331358 w 331472"/>
                <a:gd name="connsiteY49" fmla="*/ 9885 h 331415"/>
                <a:gd name="connsiteX50" fmla="*/ 287018 w 331472"/>
                <a:gd name="connsiteY50" fmla="*/ 310142 h 331415"/>
                <a:gd name="connsiteX51" fmla="*/ 282509 w 331472"/>
                <a:gd name="connsiteY51" fmla="*/ 316443 h 331415"/>
                <a:gd name="connsiteX52" fmla="*/ 274763 w 331472"/>
                <a:gd name="connsiteY52" fmla="*/ 316501 h 331415"/>
                <a:gd name="connsiteX53" fmla="*/ 175795 w 331472"/>
                <a:gd name="connsiteY53" fmla="*/ 267306 h 331415"/>
                <a:gd name="connsiteX54" fmla="*/ 171922 w 331472"/>
                <a:gd name="connsiteY54" fmla="*/ 255860 h 331415"/>
                <a:gd name="connsiteX55" fmla="*/ 179553 w 331472"/>
                <a:gd name="connsiteY55" fmla="*/ 251119 h 331415"/>
                <a:gd name="connsiteX56" fmla="*/ 183310 w 331472"/>
                <a:gd name="connsiteY56" fmla="*/ 251986 h 331415"/>
                <a:gd name="connsiteX57" fmla="*/ 271757 w 331472"/>
                <a:gd name="connsiteY57" fmla="*/ 295979 h 331415"/>
                <a:gd name="connsiteX58" fmla="*/ 309968 w 331472"/>
                <a:gd name="connsiteY58" fmla="*/ 37402 h 331415"/>
                <a:gd name="connsiteX59" fmla="*/ 144405 w 331472"/>
                <a:gd name="connsiteY59" fmla="*/ 236263 h 331415"/>
                <a:gd name="connsiteX60" fmla="*/ 144405 w 331472"/>
                <a:gd name="connsiteY60" fmla="*/ 322860 h 331415"/>
                <a:gd name="connsiteX61" fmla="*/ 136081 w 331472"/>
                <a:gd name="connsiteY61" fmla="*/ 331415 h 33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1472" h="331415">
                  <a:moveTo>
                    <a:pt x="136081" y="331415"/>
                  </a:moveTo>
                  <a:cubicBezTo>
                    <a:pt x="131398" y="331415"/>
                    <a:pt x="127525" y="327600"/>
                    <a:pt x="127525" y="322860"/>
                  </a:cubicBezTo>
                  <a:lnTo>
                    <a:pt x="127525" y="233141"/>
                  </a:lnTo>
                  <a:cubicBezTo>
                    <a:pt x="127525" y="231118"/>
                    <a:pt x="128219" y="229210"/>
                    <a:pt x="129490" y="227649"/>
                  </a:cubicBezTo>
                  <a:lnTo>
                    <a:pt x="289504" y="38327"/>
                  </a:lnTo>
                  <a:lnTo>
                    <a:pt x="297424" y="27690"/>
                  </a:lnTo>
                  <a:lnTo>
                    <a:pt x="285515" y="33414"/>
                  </a:lnTo>
                  <a:lnTo>
                    <a:pt x="27285" y="173194"/>
                  </a:lnTo>
                  <a:lnTo>
                    <a:pt x="96829" y="208341"/>
                  </a:lnTo>
                  <a:cubicBezTo>
                    <a:pt x="101049" y="210480"/>
                    <a:pt x="102725" y="215625"/>
                    <a:pt x="100587" y="219788"/>
                  </a:cubicBezTo>
                  <a:cubicBezTo>
                    <a:pt x="99141" y="222678"/>
                    <a:pt x="96193" y="224470"/>
                    <a:pt x="92956" y="224470"/>
                  </a:cubicBezTo>
                  <a:cubicBezTo>
                    <a:pt x="91626" y="224470"/>
                    <a:pt x="90296" y="224181"/>
                    <a:pt x="89141" y="223545"/>
                  </a:cubicBezTo>
                  <a:lnTo>
                    <a:pt x="4682" y="180824"/>
                  </a:lnTo>
                  <a:cubicBezTo>
                    <a:pt x="1850" y="179379"/>
                    <a:pt x="0" y="176431"/>
                    <a:pt x="0" y="173252"/>
                  </a:cubicBezTo>
                  <a:cubicBezTo>
                    <a:pt x="0" y="170014"/>
                    <a:pt x="1792" y="167009"/>
                    <a:pt x="4567" y="165563"/>
                  </a:cubicBezTo>
                  <a:lnTo>
                    <a:pt x="318524" y="1099"/>
                  </a:lnTo>
                  <a:cubicBezTo>
                    <a:pt x="318639" y="1099"/>
                    <a:pt x="318755" y="1041"/>
                    <a:pt x="318871" y="983"/>
                  </a:cubicBezTo>
                  <a:cubicBezTo>
                    <a:pt x="319218" y="925"/>
                    <a:pt x="319506" y="867"/>
                    <a:pt x="319853" y="694"/>
                  </a:cubicBezTo>
                  <a:lnTo>
                    <a:pt x="320085" y="579"/>
                  </a:lnTo>
                  <a:lnTo>
                    <a:pt x="320605" y="405"/>
                  </a:lnTo>
                  <a:cubicBezTo>
                    <a:pt x="320894" y="347"/>
                    <a:pt x="321183" y="232"/>
                    <a:pt x="321472" y="173"/>
                  </a:cubicBezTo>
                  <a:cubicBezTo>
                    <a:pt x="321819" y="116"/>
                    <a:pt x="322050" y="58"/>
                    <a:pt x="322224" y="58"/>
                  </a:cubicBezTo>
                  <a:cubicBezTo>
                    <a:pt x="322628" y="0"/>
                    <a:pt x="322860" y="0"/>
                    <a:pt x="323091" y="0"/>
                  </a:cubicBezTo>
                  <a:cubicBezTo>
                    <a:pt x="323438" y="0"/>
                    <a:pt x="323611" y="0"/>
                    <a:pt x="323842" y="58"/>
                  </a:cubicBezTo>
                  <a:lnTo>
                    <a:pt x="324074" y="58"/>
                  </a:lnTo>
                  <a:cubicBezTo>
                    <a:pt x="324247" y="58"/>
                    <a:pt x="324825" y="173"/>
                    <a:pt x="324825" y="173"/>
                  </a:cubicBezTo>
                  <a:cubicBezTo>
                    <a:pt x="324998" y="232"/>
                    <a:pt x="325229" y="289"/>
                    <a:pt x="325461" y="347"/>
                  </a:cubicBezTo>
                  <a:lnTo>
                    <a:pt x="325635" y="405"/>
                  </a:lnTo>
                  <a:cubicBezTo>
                    <a:pt x="325866" y="463"/>
                    <a:pt x="325981" y="520"/>
                    <a:pt x="326155" y="579"/>
                  </a:cubicBezTo>
                  <a:lnTo>
                    <a:pt x="326386" y="694"/>
                  </a:lnTo>
                  <a:cubicBezTo>
                    <a:pt x="326617" y="810"/>
                    <a:pt x="326790" y="867"/>
                    <a:pt x="327022" y="983"/>
                  </a:cubicBezTo>
                  <a:lnTo>
                    <a:pt x="327195" y="1099"/>
                  </a:lnTo>
                  <a:cubicBezTo>
                    <a:pt x="327369" y="1214"/>
                    <a:pt x="327542" y="1272"/>
                    <a:pt x="327657" y="1387"/>
                  </a:cubicBezTo>
                  <a:lnTo>
                    <a:pt x="328004" y="1619"/>
                  </a:lnTo>
                  <a:cubicBezTo>
                    <a:pt x="328120" y="1677"/>
                    <a:pt x="328236" y="1793"/>
                    <a:pt x="328351" y="1908"/>
                  </a:cubicBezTo>
                  <a:lnTo>
                    <a:pt x="328525" y="2024"/>
                  </a:lnTo>
                  <a:cubicBezTo>
                    <a:pt x="328756" y="2255"/>
                    <a:pt x="328871" y="2370"/>
                    <a:pt x="329045" y="2486"/>
                  </a:cubicBezTo>
                  <a:lnTo>
                    <a:pt x="329161" y="2660"/>
                  </a:lnTo>
                  <a:cubicBezTo>
                    <a:pt x="329334" y="2833"/>
                    <a:pt x="329508" y="3007"/>
                    <a:pt x="329623" y="3180"/>
                  </a:cubicBezTo>
                  <a:cubicBezTo>
                    <a:pt x="329623" y="3180"/>
                    <a:pt x="329970" y="3642"/>
                    <a:pt x="330028" y="3758"/>
                  </a:cubicBezTo>
                  <a:lnTo>
                    <a:pt x="330201" y="3989"/>
                  </a:lnTo>
                  <a:cubicBezTo>
                    <a:pt x="330259" y="4105"/>
                    <a:pt x="330548" y="4625"/>
                    <a:pt x="330548" y="4625"/>
                  </a:cubicBezTo>
                  <a:cubicBezTo>
                    <a:pt x="330663" y="4856"/>
                    <a:pt x="330721" y="5029"/>
                    <a:pt x="330837" y="5261"/>
                  </a:cubicBezTo>
                  <a:lnTo>
                    <a:pt x="331068" y="5955"/>
                  </a:lnTo>
                  <a:lnTo>
                    <a:pt x="331126" y="6186"/>
                  </a:lnTo>
                  <a:lnTo>
                    <a:pt x="331299" y="6879"/>
                  </a:lnTo>
                  <a:lnTo>
                    <a:pt x="331358" y="7110"/>
                  </a:lnTo>
                  <a:cubicBezTo>
                    <a:pt x="331415" y="7573"/>
                    <a:pt x="331473" y="8093"/>
                    <a:pt x="331473" y="8614"/>
                  </a:cubicBezTo>
                  <a:cubicBezTo>
                    <a:pt x="331473" y="8903"/>
                    <a:pt x="331473" y="9134"/>
                    <a:pt x="331415" y="9365"/>
                  </a:cubicBezTo>
                  <a:lnTo>
                    <a:pt x="331358" y="9885"/>
                  </a:lnTo>
                  <a:lnTo>
                    <a:pt x="287018" y="310142"/>
                  </a:lnTo>
                  <a:cubicBezTo>
                    <a:pt x="286614" y="312859"/>
                    <a:pt x="284937" y="315171"/>
                    <a:pt x="282509" y="316443"/>
                  </a:cubicBezTo>
                  <a:cubicBezTo>
                    <a:pt x="280081" y="317715"/>
                    <a:pt x="277191" y="317715"/>
                    <a:pt x="274763" y="316501"/>
                  </a:cubicBezTo>
                  <a:lnTo>
                    <a:pt x="175795" y="267306"/>
                  </a:lnTo>
                  <a:cubicBezTo>
                    <a:pt x="171575" y="265225"/>
                    <a:pt x="169841" y="260080"/>
                    <a:pt x="171922" y="255860"/>
                  </a:cubicBezTo>
                  <a:cubicBezTo>
                    <a:pt x="173367" y="252969"/>
                    <a:pt x="176315" y="251119"/>
                    <a:pt x="179553" y="251119"/>
                  </a:cubicBezTo>
                  <a:cubicBezTo>
                    <a:pt x="180882" y="251119"/>
                    <a:pt x="182154" y="251409"/>
                    <a:pt x="183310" y="251986"/>
                  </a:cubicBezTo>
                  <a:lnTo>
                    <a:pt x="271757" y="295979"/>
                  </a:lnTo>
                  <a:lnTo>
                    <a:pt x="309968" y="37402"/>
                  </a:lnTo>
                  <a:lnTo>
                    <a:pt x="144405" y="236263"/>
                  </a:lnTo>
                  <a:lnTo>
                    <a:pt x="144405" y="322860"/>
                  </a:lnTo>
                  <a:cubicBezTo>
                    <a:pt x="144636" y="327542"/>
                    <a:pt x="140821" y="331415"/>
                    <a:pt x="136081" y="331415"/>
                  </a:cubicBezTo>
                </a:path>
              </a:pathLst>
            </a:custGeom>
            <a:solidFill>
              <a:schemeClr val="accent1"/>
            </a:solidFill>
            <a:ln w="19050" cap="flat">
              <a:solidFill>
                <a:srgbClr val="C00000"/>
              </a:solidFill>
              <a:prstDash val="solid"/>
              <a:miter/>
            </a:ln>
          </p:spPr>
          <p:txBody>
            <a:bodyPr rtlCol="0" anchor="ctr"/>
            <a:lstStyle/>
            <a:p>
              <a:endParaRPr lang="zh-CN" altLang="en-US"/>
            </a:p>
          </p:txBody>
        </p:sp>
      </p:grpSp>
      <p:cxnSp>
        <p:nvCxnSpPr>
          <p:cNvPr id="24" name="直接连接符 23"/>
          <p:cNvCxnSpPr/>
          <p:nvPr/>
        </p:nvCxnSpPr>
        <p:spPr>
          <a:xfrm>
            <a:off x="5509428" y="1255016"/>
            <a:ext cx="0" cy="483890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3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加工</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117375" y="1062361"/>
            <a:ext cx="6928050" cy="5386988"/>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effectLst/>
                <a:latin typeface="Consolas" panose="020B0609020204030204" pitchFamily="49" charset="0"/>
                <a:ea typeface="阿里巴巴普惠体 3.0 75 SemiBold" panose="00020600040101010101" pitchFamily="18" charset="-122"/>
                <a:cs typeface="Courier New" panose="02070409020205090404" pitchFamily="49" charset="0"/>
              </a:rPr>
              <a:t>首先导入本次实验使用到的第三方库并加载原始数据集</a:t>
            </a:r>
            <a:endPar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endParaRPr>
          </a:p>
          <a:p>
            <a:pPr marL="0" marR="0" lvl="0" indent="0" algn="l" defTabSz="914400" rtl="0" eaLnBrk="0" fontAlgn="base" latinLnBrk="0" hangingPunct="0">
              <a:lnSpc>
                <a:spcPct val="120000"/>
              </a:lnSpc>
              <a:spcBef>
                <a:spcPct val="0"/>
              </a:spcBef>
              <a:spcAft>
                <a:spcPct val="0"/>
              </a:spcAft>
              <a:buClrTx/>
              <a:buSzTx/>
              <a:buFontTx/>
              <a:buNone/>
            </a:pP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pandas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 </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pd</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numpy</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 </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np</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matplotlib.pyplot</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plt</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seaborn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sns</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missingno</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as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msno</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sklearn.cluster</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KMeans</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sklearn.ensemble</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RandomForestRegressor</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sklearn.feature_extraction.text</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CountVectorizer</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wordcloud</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WordCloud</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warnings</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textblob</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TextBlob</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from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sklearn.decomposition</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CC7832"/>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import </a:t>
            </a: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LatentDirichletAllocation</a:t>
            </a:r>
            <a:b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effectLst/>
                <a:latin typeface="Consolas" panose="020B0609020204030204" pitchFamily="49" charset="0"/>
                <a:ea typeface="阿里巴巴普惠体 3.0 75 SemiBold" panose="00020600040101010101" pitchFamily="18" charset="-122"/>
                <a:cs typeface="Courier New" panose="02070409020205090404" pitchFamily="49" charset="0"/>
              </a:rPr>
              <a:t>warnings.filterwarnings</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A8759"/>
                </a:solidFill>
                <a:effectLst/>
                <a:latin typeface="Consolas" panose="020B0609020204030204" pitchFamily="49" charset="0"/>
                <a:ea typeface="阿里巴巴普惠体 3.0 75 SemiBold" panose="00020600040101010101" pitchFamily="18" charset="-122"/>
                <a:cs typeface="Courier New" panose="02070409020205090404" pitchFamily="49" charset="0"/>
              </a:rPr>
              <a:t>"ignore"</a:t>
            </a:r>
            <a:r>
              <a:rPr lang="en-US" altLang="zh-CN" dirty="0">
                <a:effectLst/>
                <a:latin typeface="Consolas" panose="020B0609020204030204" pitchFamily="49" charset="0"/>
                <a:ea typeface="阿里巴巴普惠体 3.0 75 SemiBold" panose="00020600040101010101" pitchFamily="18"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sp>
        <p:nvSpPr>
          <p:cNvPr id="11" name="文本框 10"/>
          <p:cNvSpPr txBox="1"/>
          <p:nvPr/>
        </p:nvSpPr>
        <p:spPr>
          <a:xfrm>
            <a:off x="6647648" y="791252"/>
            <a:ext cx="5544352" cy="5872698"/>
          </a:xfrm>
          <a:prstGeom prst="rect">
            <a:avLst/>
          </a:prstGeom>
          <a:noFill/>
        </p:spPr>
        <p:txBody>
          <a:bodyPr wrap="square">
            <a:spAutoFit/>
          </a:bodyPr>
          <a:lstStyle/>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代码运行软件环境为基于</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Python 3.12</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 </a:t>
            </a:r>
            <a:r>
              <a:rPr lang="en-US" altLang="zh-CN" dirty="0" err="1">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Pycharm</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Community Edition 2023.2.3</a:t>
            </a:r>
            <a:endPar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硬件环境为</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Intel Core i7-11800H</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，配备</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40GB RAM</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分析中使用了以下库：</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1.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pandas :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用于数据处理和分析。</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2.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numpy :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用于数值计算和处理。</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pyplot :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用于创建数据可视化图表。</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4.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seaborn: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提供更高级的统计图表功能。</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5.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missingno: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用于缺失值可视化。</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6. s</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klearn:</a:t>
            </a:r>
            <a:r>
              <a:rPr lang="zh-CN" altLang="en-US"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数据聚类分析、回归分析和预测、</a:t>
            </a:r>
            <a:endPar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文本特征提取、主题建模和文本分析。 </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7.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wordcloud: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生成词云图。</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8.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warnings: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用于警告控制。</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9. </a:t>
            </a:r>
            <a:r>
              <a:rPr lang="de-DE" altLang="zh-CN"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textblob: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用于简单的自然语言处理。</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3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加工</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465333" y="1062361"/>
            <a:ext cx="4584097" cy="5719386"/>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20000"/>
              </a:lnSpc>
              <a:spcBef>
                <a:spcPct val="0"/>
              </a:spcBef>
              <a:spcAft>
                <a:spcPct val="0"/>
              </a:spcAft>
              <a:buClrTx/>
              <a:buSzTx/>
              <a:buFontTx/>
              <a:buNone/>
            </a:pPr>
            <a:r>
              <a:rPr lang="en-US" altLang="zh-CN" sz="1800" dirty="0">
                <a:effectLst/>
                <a:latin typeface="Consolas" panose="020B0609020204030204" pitchFamily="49" charset="0"/>
                <a:ea typeface="宋体" pitchFamily="2" charset="-122"/>
                <a:cs typeface="Courier New" panose="02070409020205090404" pitchFamily="49" charset="0"/>
              </a:rPr>
              <a:t>rc = {</a:t>
            </a:r>
            <a:br>
              <a:rPr lang="en-US" altLang="zh-CN" sz="1800" dirty="0">
                <a:effectLst/>
                <a:latin typeface="Consolas" panose="020B0609020204030204" pitchFamily="49" charset="0"/>
                <a:ea typeface="宋体" pitchFamily="2" charset="-122"/>
                <a:cs typeface="Courier New" panose="02070409020205090404" pitchFamily="49" charset="0"/>
              </a:rPr>
            </a:b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axes.facecolor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"#CCECFF"</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figure.facecolor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"#CCECFF"</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axes.edgecolor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"#000000"</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grid.color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"#EBEBE7"</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font.family</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"serif"</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axes.labelcolor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"#000000"</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xtick.color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"#000000"</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ytick.color</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"#000000"</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a:t>
            </a:r>
            <a:b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b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err="1">
                <a:solidFill>
                  <a:srgbClr val="6A8759"/>
                </a:solidFill>
                <a:effectLst/>
                <a:latin typeface="Consolas" panose="020B0609020204030204" pitchFamily="49" charset="0"/>
                <a:ea typeface="宋体" pitchFamily="2" charset="-122"/>
                <a:cs typeface="Courier New" panose="02070409020205090404" pitchFamily="49" charset="0"/>
              </a:rPr>
              <a:t>grid.alpha</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6897BB"/>
                </a:solidFill>
                <a:effectLst/>
                <a:latin typeface="Consolas" panose="020B0609020204030204" pitchFamily="49" charset="0"/>
                <a:ea typeface="宋体" pitchFamily="2" charset="-122"/>
                <a:cs typeface="Courier New" panose="02070409020205090404" pitchFamily="49" charset="0"/>
              </a:rPr>
              <a:t>0.4</a:t>
            </a:r>
            <a:br>
              <a:rPr lang="en-US" altLang="zh-CN" sz="1800" dirty="0">
                <a:solidFill>
                  <a:srgbClr val="6897BB"/>
                </a:solidFill>
                <a:effectLst/>
                <a:latin typeface="Consolas" panose="020B0609020204030204" pitchFamily="49" charset="0"/>
                <a:ea typeface="宋体" pitchFamily="2" charset="-122"/>
                <a:cs typeface="Courier New" panose="02070409020205090404" pitchFamily="49" charset="0"/>
              </a:rPr>
            </a:br>
            <a:r>
              <a:rPr lang="en-US" altLang="zh-CN" sz="1800" dirty="0">
                <a:effectLst/>
                <a:latin typeface="Consolas" panose="020B0609020204030204" pitchFamily="49" charset="0"/>
                <a:ea typeface="宋体" pitchFamily="2" charset="-122"/>
                <a:cs typeface="Courier New" panose="02070409020205090404" pitchFamily="49" charset="0"/>
              </a:rPr>
              <a:t>}</a:t>
            </a:r>
            <a:br>
              <a:rPr lang="en-US" altLang="zh-CN" sz="1800" dirty="0">
                <a:effectLst/>
                <a:latin typeface="Consolas" panose="020B0609020204030204" pitchFamily="49" charset="0"/>
                <a:ea typeface="宋体" pitchFamily="2" charset="-122"/>
                <a:cs typeface="Courier New" panose="02070409020205090404" pitchFamily="49" charset="0"/>
              </a:rPr>
            </a:br>
            <a:r>
              <a:rPr lang="en-US" altLang="zh-CN" sz="1800" dirty="0" err="1">
                <a:effectLst/>
                <a:latin typeface="Consolas" panose="020B0609020204030204" pitchFamily="49" charset="0"/>
                <a:ea typeface="宋体" pitchFamily="2" charset="-122"/>
                <a:cs typeface="Courier New" panose="02070409020205090404" pitchFamily="49" charset="0"/>
              </a:rPr>
              <a:t>sns.set</a:t>
            </a:r>
            <a:r>
              <a:rPr lang="en-US" altLang="zh-CN" sz="1800" dirty="0">
                <a:effectLst/>
                <a:latin typeface="Consolas" panose="020B0609020204030204" pitchFamily="49" charset="0"/>
                <a:ea typeface="宋体" pitchFamily="2" charset="-122"/>
                <a:cs typeface="Courier New" panose="02070409020205090404" pitchFamily="49" charset="0"/>
              </a:rPr>
              <a:t>(</a:t>
            </a:r>
            <a:r>
              <a:rPr lang="en-US" altLang="zh-CN" sz="1800" dirty="0">
                <a:solidFill>
                  <a:srgbClr val="AA4926"/>
                </a:solidFill>
                <a:effectLst/>
                <a:latin typeface="Consolas" panose="020B0609020204030204" pitchFamily="49" charset="0"/>
                <a:ea typeface="宋体" pitchFamily="2" charset="-122"/>
                <a:cs typeface="Courier New" panose="02070409020205090404" pitchFamily="49" charset="0"/>
              </a:rPr>
              <a:t>rc</a:t>
            </a:r>
            <a:r>
              <a:rPr lang="en-US" altLang="zh-CN" sz="1800" dirty="0">
                <a:effectLst/>
                <a:latin typeface="Consolas" panose="020B0609020204030204" pitchFamily="49" charset="0"/>
                <a:ea typeface="宋体" pitchFamily="2" charset="-122"/>
                <a:cs typeface="Courier New" panose="02070409020205090404" pitchFamily="49" charset="0"/>
              </a:rPr>
              <a:t>=rc)</a:t>
            </a:r>
            <a:br>
              <a:rPr lang="en-US" altLang="zh-CN" sz="1800" dirty="0">
                <a:effectLst/>
                <a:latin typeface="Consolas" panose="020B0609020204030204" pitchFamily="49" charset="0"/>
                <a:ea typeface="宋体" pitchFamily="2" charset="-122"/>
                <a:cs typeface="Courier New" panose="02070409020205090404" pitchFamily="49" charset="0"/>
              </a:rPr>
            </a:br>
            <a:br>
              <a:rPr lang="en-US" altLang="zh-CN" sz="1800" dirty="0">
                <a:effectLst/>
                <a:latin typeface="Consolas" panose="020B0609020204030204" pitchFamily="49" charset="0"/>
                <a:ea typeface="宋体" pitchFamily="2" charset="-122"/>
                <a:cs typeface="Courier New" panose="02070409020205090404" pitchFamily="49" charset="0"/>
              </a:rPr>
            </a:br>
            <a:r>
              <a:rPr lang="en-US" altLang="zh-CN" sz="1800" dirty="0" err="1">
                <a:effectLst/>
                <a:latin typeface="Consolas" panose="020B0609020204030204" pitchFamily="49" charset="0"/>
                <a:ea typeface="宋体" pitchFamily="2" charset="-122"/>
                <a:cs typeface="Courier New" panose="02070409020205090404" pitchFamily="49" charset="0"/>
              </a:rPr>
              <a:t>df</a:t>
            </a:r>
            <a:r>
              <a:rPr lang="en-US" altLang="zh-CN" sz="1800" dirty="0">
                <a:effectLst/>
                <a:latin typeface="Consolas" panose="020B0609020204030204" pitchFamily="49" charset="0"/>
                <a:ea typeface="宋体" pitchFamily="2" charset="-122"/>
                <a:cs typeface="Courier New" panose="02070409020205090404" pitchFamily="49" charset="0"/>
              </a:rPr>
              <a:t> = </a:t>
            </a:r>
            <a:r>
              <a:rPr lang="en-US" altLang="zh-CN" sz="1800" dirty="0" err="1">
                <a:effectLst/>
                <a:latin typeface="Consolas" panose="020B0609020204030204" pitchFamily="49" charset="0"/>
                <a:ea typeface="宋体" pitchFamily="2" charset="-122"/>
                <a:cs typeface="Courier New" panose="02070409020205090404" pitchFamily="49" charset="0"/>
              </a:rPr>
              <a:t>pd.read_table</a:t>
            </a:r>
            <a:r>
              <a:rPr lang="en-US" altLang="zh-CN" sz="1800" dirty="0">
                <a:effectLst/>
                <a:latin typeface="Consolas" panose="020B0609020204030204" pitchFamily="49" charset="0"/>
                <a:ea typeface="宋体" pitchFamily="2"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"data_amazon.xlsx.csv"</a:t>
            </a:r>
            <a:r>
              <a:rPr lang="en-US" altLang="zh-CN" sz="1800" dirty="0">
                <a:solidFill>
                  <a:srgbClr val="CC7832"/>
                </a:solidFill>
                <a:effectLst/>
                <a:latin typeface="Consolas" panose="020B0609020204030204" pitchFamily="49" charset="0"/>
                <a:ea typeface="宋体" pitchFamily="2" charset="-122"/>
                <a:cs typeface="Courier New" panose="02070409020205090404" pitchFamily="49" charset="0"/>
              </a:rPr>
              <a:t>, </a:t>
            </a:r>
            <a:r>
              <a:rPr lang="en-US" altLang="zh-CN" sz="1800" dirty="0">
                <a:solidFill>
                  <a:srgbClr val="AA4926"/>
                </a:solidFill>
                <a:effectLst/>
                <a:latin typeface="Consolas" panose="020B0609020204030204" pitchFamily="49" charset="0"/>
                <a:ea typeface="宋体" pitchFamily="2" charset="-122"/>
                <a:cs typeface="Courier New" panose="02070409020205090404" pitchFamily="49" charset="0"/>
              </a:rPr>
              <a:t>delimiter</a:t>
            </a:r>
            <a:r>
              <a:rPr lang="en-US" altLang="zh-CN" sz="1800" dirty="0">
                <a:effectLst/>
                <a:latin typeface="Consolas" panose="020B0609020204030204" pitchFamily="49" charset="0"/>
                <a:ea typeface="宋体" pitchFamily="2" charset="-122"/>
                <a:cs typeface="Courier New" panose="02070409020205090404" pitchFamily="49" charset="0"/>
              </a:rPr>
              <a:t>=</a:t>
            </a:r>
            <a:r>
              <a:rPr lang="en-US" altLang="zh-CN" sz="1800" dirty="0">
                <a:solidFill>
                  <a:srgbClr val="6A8759"/>
                </a:solidFill>
                <a:effectLst/>
                <a:latin typeface="Consolas" panose="020B0609020204030204" pitchFamily="49" charset="0"/>
                <a:ea typeface="宋体" pitchFamily="2" charset="-122"/>
                <a:cs typeface="Courier New" panose="02070409020205090404" pitchFamily="49" charset="0"/>
              </a:rPr>
              <a:t>","</a:t>
            </a:r>
            <a:r>
              <a:rPr lang="en-US" altLang="zh-CN" sz="1800" dirty="0">
                <a:effectLst/>
                <a:latin typeface="Consolas" panose="020B0609020204030204" pitchFamily="49" charset="0"/>
                <a:ea typeface="宋体" pitchFamily="2" charset="-122"/>
                <a:cs typeface="Courier New" panose="02070409020205090404" pitchFamily="49" charset="0"/>
              </a:rPr>
              <a:t>)</a:t>
            </a:r>
            <a:br>
              <a:rPr lang="en-US" altLang="zh-CN" sz="1800" dirty="0">
                <a:effectLst/>
                <a:latin typeface="Consolas" panose="020B0609020204030204" pitchFamily="49" charset="0"/>
                <a:ea typeface="宋体" pitchFamily="2" charset="-122"/>
                <a:cs typeface="Courier New" panose="02070409020205090404" pitchFamily="49" charset="0"/>
              </a:rPr>
            </a:br>
            <a:r>
              <a:rPr lang="en-US" altLang="zh-CN" sz="1800" dirty="0">
                <a:solidFill>
                  <a:srgbClr val="7030A0"/>
                </a:solidFill>
                <a:effectLst/>
                <a:latin typeface="Consolas" panose="020B0609020204030204" pitchFamily="49" charset="0"/>
                <a:ea typeface="宋体" pitchFamily="2" charset="-122"/>
                <a:cs typeface="Courier New" panose="02070409020205090404" pitchFamily="49" charset="0"/>
              </a:rPr>
              <a:t>print</a:t>
            </a:r>
            <a:r>
              <a:rPr lang="en-US" altLang="zh-CN" sz="1800" dirty="0">
                <a:effectLst/>
                <a:latin typeface="Consolas" panose="020B0609020204030204" pitchFamily="49" charset="0"/>
                <a:ea typeface="宋体" pitchFamily="2" charset="-122"/>
                <a:cs typeface="Courier New" panose="02070409020205090404" pitchFamily="49" charset="0"/>
              </a:rPr>
              <a:t>(</a:t>
            </a:r>
            <a:r>
              <a:rPr lang="en-US" altLang="zh-CN" sz="1800" dirty="0" err="1">
                <a:effectLst/>
                <a:latin typeface="Consolas" panose="020B0609020204030204" pitchFamily="49" charset="0"/>
                <a:ea typeface="宋体" pitchFamily="2" charset="-122"/>
                <a:cs typeface="Courier New" panose="02070409020205090404" pitchFamily="49" charset="0"/>
              </a:rPr>
              <a:t>df.head</a:t>
            </a:r>
            <a:r>
              <a:rPr lang="en-US" altLang="zh-CN" sz="1800" dirty="0">
                <a:effectLst/>
                <a:latin typeface="Consolas" panose="020B0609020204030204" pitchFamily="49" charset="0"/>
                <a:ea typeface="宋体" pitchFamily="2" charset="-122"/>
                <a:cs typeface="Courier New" panose="02070409020205090404" pitchFamily="49" charset="0"/>
              </a:rPr>
              <a:t>())</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pic>
        <p:nvPicPr>
          <p:cNvPr id="6" name="图片 5"/>
          <p:cNvPicPr>
            <a:picLocks noChangeAspect="1"/>
          </p:cNvPicPr>
          <p:nvPr/>
        </p:nvPicPr>
        <p:blipFill>
          <a:blip r:embed="rId1"/>
          <a:stretch>
            <a:fillRect/>
          </a:stretch>
        </p:blipFill>
        <p:spPr>
          <a:xfrm>
            <a:off x="5356927" y="5022656"/>
            <a:ext cx="6721786" cy="1391531"/>
          </a:xfrm>
          <a:prstGeom prst="rect">
            <a:avLst/>
          </a:prstGeom>
        </p:spPr>
      </p:pic>
      <p:sp>
        <p:nvSpPr>
          <p:cNvPr id="8" name="文本框 7"/>
          <p:cNvSpPr txBox="1"/>
          <p:nvPr/>
        </p:nvSpPr>
        <p:spPr>
          <a:xfrm>
            <a:off x="5285408" y="1186454"/>
            <a:ext cx="6441259" cy="3468642"/>
          </a:xfrm>
          <a:prstGeom prst="rect">
            <a:avLst/>
          </a:prstGeom>
          <a:noFill/>
        </p:spPr>
        <p:txBody>
          <a:bodyPr wrap="square">
            <a:spAutoFit/>
          </a:bodyPr>
          <a:lstStyle/>
          <a:p>
            <a:pPr>
              <a:lnSpc>
                <a:spcPct val="150000"/>
              </a:lnSpc>
            </a:pPr>
            <a:r>
              <a:rPr lang="en-US" altLang="zh-CN"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3.1 </a:t>
            </a:r>
            <a:r>
              <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设置图表样式</a:t>
            </a:r>
            <a:endPar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定义了一个字典 ，其中包含了一系列参数，如坐标轴颜色、字体样式、网格颜色等。</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设置了 </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seaborn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库的图表样式，使得后续绘制的图表按照这些定义的样式进行展示。</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3.2 </a:t>
            </a:r>
            <a:r>
              <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读取数据</a:t>
            </a:r>
            <a:endParaRPr lang="zh-CN" altLang="en-US" sz="20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 </a:t>
            </a:r>
            <a:r>
              <a:rPr lang="en-US" altLang="zh-CN"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pandas </a:t>
            </a: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读的数据文件，指定了逗号作为分隔符。</a:t>
            </a:r>
            <a:endPar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打印输出数据集的前几行，以便初步了解数据的结构和内容</a:t>
            </a:r>
            <a:r>
              <a:rPr lang="zh-CN" altLang="en-US" dirty="0"/>
              <a:t>。</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3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加工</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sp>
        <p:nvSpPr>
          <p:cNvPr id="9" name="Rectangle 1"/>
          <p:cNvSpPr>
            <a:spLocks noChangeArrowheads="1"/>
          </p:cNvSpPr>
          <p:nvPr/>
        </p:nvSpPr>
        <p:spPr bwMode="auto">
          <a:xfrm>
            <a:off x="-276" y="1062626"/>
            <a:ext cx="8629145" cy="5719386"/>
          </a:xfrm>
          <a:prstGeom prst="rect">
            <a:avLst/>
          </a:prstGeom>
          <a:noFill/>
          <a:ln>
            <a:noFill/>
          </a:ln>
          <a:effec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缺失值分析</a:t>
            </a:r>
            <a:b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fig</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ax = </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plt.subplots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2</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2</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figsize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12</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7</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axs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np.ravel</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(ax)</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msno.matrix</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9</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0.137</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0.412</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0.678</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ax</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axs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msno.heatmap</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ax</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axs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msno.bar</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0.137</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0.412</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0.678</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ax</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axs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2</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msno.dendrogram</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8</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ax</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axs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3</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orientation</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'top'</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fig.suptitle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'Missing Values Analysis'</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y</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1.0</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fontsize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15</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color</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err="1">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darkblue</a:t>
            </a:r>
            <a:r>
              <a:rPr lang="en-US" altLang="zh-CN"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plt.savefig</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A8759"/>
                </a:solidFill>
                <a:latin typeface="Consolas" panose="020B0609020204030204" pitchFamily="49" charset="0"/>
                <a:ea typeface="阿里巴巴普惠体 3.0 75 SemiBold" panose="00020600040101010101" pitchFamily="18" charset="-122"/>
                <a:cs typeface="Courier New" panose="02070409020205090404" pitchFamily="49" charset="0"/>
              </a:rPr>
              <a:t>'missing_values_analysis.png'</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dpi</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600</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保存图片</a:t>
            </a:r>
            <a:b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plt.show</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b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填充缺失值并删除重复值</a:t>
            </a:r>
            <a:b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df.fillna</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6897BB"/>
                </a:solidFill>
                <a:latin typeface="Consolas" panose="020B0609020204030204" pitchFamily="49" charset="0"/>
                <a:ea typeface="阿里巴巴普惠体 3.0 75 SemiBold" panose="00020600040101010101" pitchFamily="18" charset="-122"/>
                <a:cs typeface="Courier New" panose="02070409020205090404" pitchFamily="49" charset="0"/>
              </a:rPr>
              <a:t>0</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err="1">
                <a:solidFill>
                  <a:srgbClr val="AA4926"/>
                </a:solidFill>
                <a:latin typeface="Consolas" panose="020B0609020204030204" pitchFamily="49" charset="0"/>
                <a:ea typeface="阿里巴巴普惠体 3.0 75 SemiBold" panose="00020600040101010101" pitchFamily="18" charset="-122"/>
                <a:cs typeface="Courier New" panose="02070409020205090404" pitchFamily="49" charset="0"/>
              </a:rPr>
              <a:t>inplace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a:t>
            </a:r>
            <a:r>
              <a:rPr lang="en-US" altLang="zh-CN" dirty="0">
                <a:solidFill>
                  <a:srgbClr val="CC7832"/>
                </a:solidFill>
                <a:latin typeface="Consolas" panose="020B0609020204030204" pitchFamily="49" charset="0"/>
                <a:ea typeface="阿里巴巴普惠体 3.0 75 SemiBold" panose="00020600040101010101" pitchFamily="18" charset="-122"/>
                <a:cs typeface="Courier New" panose="02070409020205090404" pitchFamily="49" charset="0"/>
              </a:rPr>
              <a:t>True</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使用</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0</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填充缺失值</a:t>
            </a:r>
            <a:b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 = </a:t>
            </a:r>
            <a:r>
              <a:rPr lang="en-US" altLang="zh-CN" dirty="0" err="1">
                <a:latin typeface="Consolas" panose="020B0609020204030204" pitchFamily="49" charset="0"/>
                <a:ea typeface="阿里巴巴普惠体 3.0 75 SemiBold" panose="00020600040101010101" pitchFamily="18" charset="-122"/>
                <a:cs typeface="Courier New" panose="02070409020205090404" pitchFamily="49" charset="0"/>
              </a:rPr>
              <a:t>df.drop_duplicates</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  </a:t>
            </a:r>
            <a: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 </a:t>
            </a:r>
            <a:r>
              <a:rPr lang="zh-CN"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t>剔除重复值</a:t>
            </a:r>
            <a:br>
              <a:rPr lang="en-US" altLang="zh-CN" dirty="0">
                <a:solidFill>
                  <a:srgbClr val="808080"/>
                </a:solidFill>
                <a:latin typeface="Consolas" panose="020B0609020204030204" pitchFamily="49" charset="0"/>
                <a:ea typeface="阿里巴巴普惠体 3.0 75 SemiBold" panose="00020600040101010101" pitchFamily="18" charset="-122"/>
                <a:cs typeface="Courier New" panose="02070409020205090404" pitchFamily="49" charset="0"/>
              </a:rPr>
            </a:br>
            <a:r>
              <a:rPr lang="en-US" altLang="zh-CN" dirty="0">
                <a:solidFill>
                  <a:srgbClr val="7030A0"/>
                </a:solidFill>
                <a:latin typeface="Consolas" panose="020B0609020204030204" pitchFamily="49" charset="0"/>
                <a:ea typeface="阿里巴巴普惠体 3.0 75 SemiBold" panose="00020600040101010101" pitchFamily="18" charset="-122"/>
                <a:cs typeface="Courier New" panose="02070409020205090404" pitchFamily="49" charset="0"/>
              </a:rPr>
              <a:t>print</a:t>
            </a:r>
            <a:r>
              <a:rPr lang="en-US" altLang="zh-CN" dirty="0">
                <a:latin typeface="Consolas" panose="020B0609020204030204" pitchFamily="49" charset="0"/>
                <a:ea typeface="阿里巴巴普惠体 3.0 75 SemiBold" panose="00020600040101010101" pitchFamily="18" charset="-122"/>
                <a:cs typeface="Courier New" panose="02070409020205090404" pitchFamily="49" charset="0"/>
              </a:rPr>
              <a:t>(df.info())</a:t>
            </a:r>
            <a:endParaRPr kumimoji="0" lang="zh-CN" altLang="zh-CN" b="0" i="0" u="none" strike="noStrike" cap="none" normalizeH="0" dirty="0">
              <a:ln>
                <a:noFill/>
              </a:ln>
              <a:solidFill>
                <a:schemeClr val="tx1"/>
              </a:solidFill>
              <a:effectLst/>
              <a:latin typeface="Consolas" panose="020B0609020204030204" pitchFamily="49" charset="0"/>
              <a:ea typeface="阿里巴巴普惠体 3.0 75 SemiBold" panose="00020600040101010101" pitchFamily="18" charset="-122"/>
            </a:endParaRPr>
          </a:p>
        </p:txBody>
      </p:sp>
      <p:pic>
        <p:nvPicPr>
          <p:cNvPr id="5" name="图片 4"/>
          <p:cNvPicPr>
            <a:picLocks noChangeAspect="1"/>
          </p:cNvPicPr>
          <p:nvPr/>
        </p:nvPicPr>
        <p:blipFill>
          <a:blip r:embed="rId1">
            <a:clrChange>
              <a:clrFrom>
                <a:srgbClr val="F9F9F9"/>
              </a:clrFrom>
              <a:clrTo>
                <a:srgbClr val="F9F9F9">
                  <a:alpha val="0"/>
                </a:srgbClr>
              </a:clrTo>
            </a:clrChange>
          </a:blip>
          <a:stretch>
            <a:fillRect/>
          </a:stretch>
        </p:blipFill>
        <p:spPr>
          <a:xfrm>
            <a:off x="7479665" y="3514090"/>
            <a:ext cx="4712335" cy="32677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fld id="{F548A5D5-F967-4973-BC3E-B6E1F1E79406}" type="datetime1">
              <a:rPr lang="zh-CN" altLang="en-US" smtClean="0"/>
            </a:fld>
            <a:endParaRPr lang="zh-CN" altLang="en-US" dirty="0"/>
          </a:p>
        </p:txBody>
      </p:sp>
      <p:sp>
        <p:nvSpPr>
          <p:cNvPr id="3" name="页脚占位符 2"/>
          <p:cNvSpPr>
            <a:spLocks noGrp="1"/>
          </p:cNvSpPr>
          <p:nvPr>
            <p:ph type="ftr" sz="quarter" idx="11"/>
          </p:nvPr>
        </p:nvSpPr>
        <p:spPr/>
        <p:txBody>
          <a:bodyPr/>
          <a:p>
            <a:r>
              <a:rPr lang="zh-CN" altLang="en-US"/>
              <a:t>西安电子科技大学</a:t>
            </a:r>
            <a:endParaRPr lang="zh-CN" altLang="en-US" dirty="0"/>
          </a:p>
        </p:txBody>
      </p:sp>
      <p:sp>
        <p:nvSpPr>
          <p:cNvPr id="4" name="灯片编号占位符 3"/>
          <p:cNvSpPr>
            <a:spLocks noGrp="1"/>
          </p:cNvSpPr>
          <p:nvPr>
            <p:ph type="sldNum" sz="quarter" idx="12"/>
          </p:nvPr>
        </p:nvSpPr>
        <p:spPr/>
        <p:txBody>
          <a:bodyPr/>
          <a:p>
            <a:fld id="{33B9A5AF-BDD6-4E14-989F-CF034C94E4CA}" type="slidenum">
              <a:rPr lang="zh-CN" altLang="en-US" smtClean="0"/>
            </a:fld>
            <a:endParaRPr lang="zh-CN" altLang="en-US"/>
          </a:p>
        </p:txBody>
      </p:sp>
      <p:sp>
        <p:nvSpPr>
          <p:cNvPr id="7" name="文本框 6"/>
          <p:cNvSpPr txBox="1"/>
          <p:nvPr/>
        </p:nvSpPr>
        <p:spPr>
          <a:xfrm>
            <a:off x="303254" y="1215029"/>
            <a:ext cx="11050112" cy="4945328"/>
          </a:xfrm>
          <a:prstGeom prst="rect">
            <a:avLst/>
          </a:prstGeom>
          <a:noFill/>
        </p:spPr>
        <p:txBody>
          <a:bodyPr wrap="square">
            <a:spAutoFit/>
          </a:bodyPr>
          <a:p>
            <a:pPr>
              <a:lnSpc>
                <a:spcPct val="150000"/>
              </a:lnSpc>
            </a:pPr>
            <a:r>
              <a:rPr lang="en-US" altLang="zh-CN"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3.3 </a:t>
            </a:r>
            <a:r>
              <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缺失值分析</a:t>
            </a:r>
            <a:endPar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创建了一个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2</a:t>
            </a:r>
            <a:r>
              <a:rPr lang="de-DE"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x2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的图表并展开成一维数组以方便索引。</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使用函数绘制了四种形式的缺失值可视化图表：</a:t>
            </a:r>
            <a:endPar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矩阵图、热力图、柱状图和树状图。</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保存生成的图片并展示在图表中。</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en-US" altLang="zh-CN"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3.4 </a:t>
            </a:r>
            <a:r>
              <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缺失值处理</a:t>
            </a:r>
            <a:endPar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用数字 </a:t>
            </a:r>
            <a:r>
              <a:rPr lang="en-US" altLang="zh-CN"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 </a:t>
            </a: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填充了数据集中的缺失值</a:t>
            </a:r>
            <a:r>
              <a:rPr lang="zh-CN" altLang="de-DE"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zh-CN" altLang="de-DE"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对数据进行了去重操作</a:t>
            </a:r>
            <a:r>
              <a:rPr lang="zh-CN" altLang="de-DE"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a:t>
            </a:r>
            <a:endParaRPr lang="zh-CN" altLang="de-DE"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a:p>
            <a:pPr>
              <a:lnSpc>
                <a:spcPct val="150000"/>
              </a:lnSpc>
            </a:pPr>
            <a:r>
              <a:rPr lang="de-DE" altLang="zh-CN"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3.5 </a:t>
            </a:r>
            <a:r>
              <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rPr>
              <a:t>输出数据信息</a:t>
            </a:r>
            <a:endParaRPr lang="zh-CN" altLang="en-US" sz="2400" dirty="0">
              <a:solidFill>
                <a:srgbClr val="AF2125"/>
              </a:solidFill>
              <a:latin typeface="阿里巴巴普惠体 3.0 95 ExtraBold" panose="00020600040101010101" pitchFamily="18" charset="-122"/>
              <a:ea typeface="阿里巴巴普惠体 3.0 95 ExtraBold" panose="00020600040101010101" pitchFamily="18" charset="-122"/>
              <a:cs typeface="阿里巴巴普惠体 3.0 95 ExtraBold" panose="00020600040101010101" pitchFamily="18" charset="-122"/>
            </a:endParaRPr>
          </a:p>
          <a:p>
            <a:pPr>
              <a:lnSpc>
                <a:spcPct val="150000"/>
              </a:lnSpc>
            </a:pPr>
            <a:r>
              <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处理后数据集的信息，包括数据类型、非空值数量等统计信息。</a:t>
            </a:r>
            <a:endParaRPr lang="zh-CN" altLang="en-US" sz="2000" dirty="0">
              <a:solidFill>
                <a:srgbClr val="3B3838"/>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4175" y="296446"/>
            <a:ext cx="2697225" cy="765915"/>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 typeface="+mj-lt"/>
              <a:buNone/>
              <a:defRPr/>
            </a:pPr>
            <a:r>
              <a:rPr kumimoji="0" lang="en-US" altLang="zh-CN"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3 </a:t>
            </a:r>
            <a:r>
              <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数据</a:t>
            </a:r>
            <a:r>
              <a:rPr lang="zh-CN" altLang="en-US" sz="3200" b="1" spc="100" dirty="0">
                <a:solidFill>
                  <a:srgbClr val="AF2125"/>
                </a:solidFill>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rPr>
              <a:t>加工</a:t>
            </a:r>
            <a:endParaRPr kumimoji="0" lang="zh-CN" altLang="en-US" sz="3200" b="1" i="0" u="none" strike="noStrike" kern="1200" cap="none" spc="100" normalizeH="0" noProof="0" dirty="0">
              <a:ln>
                <a:noFill/>
              </a:ln>
              <a:solidFill>
                <a:srgbClr val="AF2125"/>
              </a:solidFill>
              <a:effectLst/>
              <a:uLnTx/>
              <a:uFillTx/>
              <a:latin typeface="阿里巴巴普惠体 3.0 95 ExtraBold" panose="00020600040101010101" pitchFamily="18" charset="-122"/>
              <a:ea typeface="阿里巴巴普惠体 3.0 95 ExtraBold" panose="00020600040101010101" pitchFamily="18" charset="-122"/>
              <a:cs typeface="Times New Roman" panose="02020503050405090304" pitchFamily="18" charset="0"/>
              <a:sym typeface="Arial" panose="020B0604020202090204" pitchFamily="34" charset="0"/>
            </a:endParaRPr>
          </a:p>
        </p:txBody>
      </p:sp>
      <p:pic>
        <p:nvPicPr>
          <p:cNvPr id="10" name="图片 9" descr="图表, 直方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6896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sld>
</file>

<file path=ppt/tags/tag1.xml><?xml version="1.0" encoding="utf-8"?>
<p:tagLst xmlns:p="http://schemas.openxmlformats.org/presentationml/2006/main">
  <p:tag name="ISLIDE.ICON" val="#368937;#368956;#368937;#370925;#405516;"/>
</p:tagLst>
</file>

<file path=ppt/tags/tag10.xml><?xml version="1.0" encoding="utf-8"?>
<p:tagLst xmlns:p="http://schemas.openxmlformats.org/presentationml/2006/main">
  <p:tag name="ISLIDE.ICON" val="#368937;#368956;#368937;#370925;#405516;"/>
</p:tagLst>
</file>

<file path=ppt/tags/tag11.xml><?xml version="1.0" encoding="utf-8"?>
<p:tagLst xmlns:p="http://schemas.openxmlformats.org/presentationml/2006/main">
  <p:tag name="ISLIDE.ICON" val="#368937;#368956;#368937;#370925;#405516;"/>
</p:tagLst>
</file>

<file path=ppt/tags/tag12.xml><?xml version="1.0" encoding="utf-8"?>
<p:tagLst xmlns:p="http://schemas.openxmlformats.org/presentationml/2006/main">
  <p:tag name="ISLIDE.ICON" val="#368937;#368956;#368937;#370925;#405516;"/>
</p:tagLst>
</file>

<file path=ppt/tags/tag13.xml><?xml version="1.0" encoding="utf-8"?>
<p:tagLst xmlns:p="http://schemas.openxmlformats.org/presentationml/2006/main">
  <p:tag name="ISLIDE.ICON" val="#368937;#368956;#368937;#370925;#405516;"/>
</p:tagLst>
</file>

<file path=ppt/tags/tag14.xml><?xml version="1.0" encoding="utf-8"?>
<p:tagLst xmlns:p="http://schemas.openxmlformats.org/presentationml/2006/main">
  <p:tag name="ISLIDE.ICON" val="#368937;#368956;#368937;#370925;#405516;"/>
</p:tagLst>
</file>

<file path=ppt/tags/tag15.xml><?xml version="1.0" encoding="utf-8"?>
<p:tagLst xmlns:p="http://schemas.openxmlformats.org/presentationml/2006/main">
  <p:tag name="ISLIDE.ICON" val="#368937;#368956;#368937;#370925;#405516;"/>
</p:tagLst>
</file>

<file path=ppt/tags/tag16.xml><?xml version="1.0" encoding="utf-8"?>
<p:tagLst xmlns:p="http://schemas.openxmlformats.org/presentationml/2006/main">
  <p:tag name="ISLIDE.ICON" val="#368937;#368956;#368937;#370925;#405516;"/>
</p:tagLst>
</file>

<file path=ppt/tags/tag17.xml><?xml version="1.0" encoding="utf-8"?>
<p:tagLst xmlns:p="http://schemas.openxmlformats.org/presentationml/2006/main">
  <p:tag name="ISLIDE.ICON" val="#368937;#368956;#368937;#370925;#405516;"/>
</p:tagLst>
</file>

<file path=ppt/tags/tag18.xml><?xml version="1.0" encoding="utf-8"?>
<p:tagLst xmlns:p="http://schemas.openxmlformats.org/presentationml/2006/main">
  <p:tag name="ISLIDE.ICON" val="#368937;#368956;#368937;#370925;#405516;"/>
</p:tagLst>
</file>

<file path=ppt/tags/tag19.xml><?xml version="1.0" encoding="utf-8"?>
<p:tagLst xmlns:p="http://schemas.openxmlformats.org/presentationml/2006/main">
  <p:tag name="ISLIDE.ICON" val="#368937;#368956;#368937;#370925;#405516;"/>
</p:tagLst>
</file>

<file path=ppt/tags/tag2.xml><?xml version="1.0" encoding="utf-8"?>
<p:tagLst xmlns:p="http://schemas.openxmlformats.org/presentationml/2006/main">
  <p:tag name="ISLIDE.ICON" val="#368937;#368956;#368937;#370925;#405516;"/>
</p:tagLst>
</file>

<file path=ppt/tags/tag20.xml><?xml version="1.0" encoding="utf-8"?>
<p:tagLst xmlns:p="http://schemas.openxmlformats.org/presentationml/2006/main">
  <p:tag name="ISLIDE.ICON" val="#368937;#368956;#368937;#370925;#405516;"/>
</p:tagLst>
</file>

<file path=ppt/tags/tag21.xml><?xml version="1.0" encoding="utf-8"?>
<p:tagLst xmlns:p="http://schemas.openxmlformats.org/presentationml/2006/main">
  <p:tag name="ISLIDE.ICON" val="#368937;#368956;#368937;#370925;#405516;"/>
</p:tagLst>
</file>

<file path=ppt/tags/tag22.xml><?xml version="1.0" encoding="utf-8"?>
<p:tagLst xmlns:p="http://schemas.openxmlformats.org/presentationml/2006/main">
  <p:tag name="ISLIDE.ICON" val="#368937;#368956;#368937;#370925;#405516;"/>
</p:tagLst>
</file>

<file path=ppt/tags/tag23.xml><?xml version="1.0" encoding="utf-8"?>
<p:tagLst xmlns:p="http://schemas.openxmlformats.org/presentationml/2006/main">
  <p:tag name="ISLIDE.ICON" val="#368937;#368956;#368937;#370925;#405516;"/>
</p:tagLst>
</file>

<file path=ppt/tags/tag24.xml><?xml version="1.0" encoding="utf-8"?>
<p:tagLst xmlns:p="http://schemas.openxmlformats.org/presentationml/2006/main">
  <p:tag name="ISLIDE.ICON" val="#368937;#368956;#368937;#370925;#405516;"/>
</p:tagLst>
</file>

<file path=ppt/tags/tag25.xml><?xml version="1.0" encoding="utf-8"?>
<p:tagLst xmlns:p="http://schemas.openxmlformats.org/presentationml/2006/main">
  <p:tag name="ISLIDE.ICON" val="#368937;#368956;#368937;#370925;#405516;"/>
</p:tagLst>
</file>

<file path=ppt/tags/tag26.xml><?xml version="1.0" encoding="utf-8"?>
<p:tagLst xmlns:p="http://schemas.openxmlformats.org/presentationml/2006/main">
  <p:tag name="ISLIDE.ICON" val="#368937;#368956;#368937;#370925;#405516;"/>
</p:tagLst>
</file>

<file path=ppt/tags/tag27.xml><?xml version="1.0" encoding="utf-8"?>
<p:tagLst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3.xml><?xml version="1.0" encoding="utf-8"?>
<p:tagLst xmlns:p="http://schemas.openxmlformats.org/presentationml/2006/main">
  <p:tag name="ISLIDE.ICON" val="#368937;#368956;#368937;#370925;#405516;"/>
</p:tagLst>
</file>

<file path=ppt/tags/tag4.xml><?xml version="1.0" encoding="utf-8"?>
<p:tagLst xmlns:p="http://schemas.openxmlformats.org/presentationml/2006/main">
  <p:tag name="ISLIDE.ICON" val="#368937;#368956;#368937;#370925;#405516;"/>
</p:tagLst>
</file>

<file path=ppt/tags/tag5.xml><?xml version="1.0" encoding="utf-8"?>
<p:tagLst xmlns:p="http://schemas.openxmlformats.org/presentationml/2006/main">
  <p:tag name="ISLIDE.ICON" val="#368937;#368956;#368937;#370925;#405516;"/>
</p:tagLst>
</file>

<file path=ppt/tags/tag6.xml><?xml version="1.0" encoding="utf-8"?>
<p:tagLst xmlns:p="http://schemas.openxmlformats.org/presentationml/2006/main">
  <p:tag name="ISLIDE.ICON" val="#368937;#368956;#368937;#370925;#405516;"/>
</p:tagLst>
</file>

<file path=ppt/tags/tag7.xml><?xml version="1.0" encoding="utf-8"?>
<p:tagLst xmlns:p="http://schemas.openxmlformats.org/presentationml/2006/main">
  <p:tag name="ISLIDE.ICON" val="#368937;#368956;#368937;#370925;#405516;"/>
</p:tagLst>
</file>

<file path=ppt/tags/tag8.xml><?xml version="1.0" encoding="utf-8"?>
<p:tagLst xmlns:p="http://schemas.openxmlformats.org/presentationml/2006/main">
  <p:tag name="ISLIDE.ICON" val="#368937;#368956;#368937;#370925;#405516;"/>
</p:tagLst>
</file>

<file path=ppt/tags/tag9.xml><?xml version="1.0" encoding="utf-8"?>
<p:tagLst xmlns:p="http://schemas.openxmlformats.org/presentationml/2006/main">
  <p:tag name="ISLIDE.ICON" val="#368937;#368956;#368937;#370925;#405516;"/>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gqx32jx">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10625</Words>
  <Application>WPS 演示</Application>
  <PresentationFormat>宽屏</PresentationFormat>
  <Paragraphs>346</Paragraphs>
  <Slides>34</Slides>
  <Notes>30</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34</vt:i4>
      </vt:variant>
    </vt:vector>
  </HeadingPairs>
  <TitlesOfParts>
    <vt:vector size="63" baseType="lpstr">
      <vt:lpstr>Arial</vt:lpstr>
      <vt:lpstr>宋体</vt:lpstr>
      <vt:lpstr>Wingdings</vt:lpstr>
      <vt:lpstr>思源黑体 CN Normal</vt:lpstr>
      <vt:lpstr>微软雅黑</vt:lpstr>
      <vt:lpstr>思源黑体 CN Medium</vt:lpstr>
      <vt:lpstr>思源黑体 CN Heavy</vt:lpstr>
      <vt:lpstr>等线</vt:lpstr>
      <vt:lpstr>等线</vt:lpstr>
      <vt:lpstr>思源宋体 CN Heavy</vt:lpstr>
      <vt:lpstr>Times New Roman</vt:lpstr>
      <vt:lpstr>阿里巴巴普惠体 3.0 95 ExtraBold</vt:lpstr>
      <vt:lpstr>苹方-简</vt:lpstr>
      <vt:lpstr>阿里巴巴普惠体 3.0 75 SemiBold</vt:lpstr>
      <vt:lpstr>Sitka Text</vt:lpstr>
      <vt:lpstr>微软雅黑</vt:lpstr>
      <vt:lpstr>汉仪旗黑</vt:lpstr>
      <vt:lpstr>Consolas</vt:lpstr>
      <vt:lpstr>Courier New</vt:lpstr>
      <vt:lpstr>宋体</vt:lpstr>
      <vt:lpstr>汉仪书宋二KW</vt:lpstr>
      <vt:lpstr>Apple Color Emoji</vt:lpstr>
      <vt:lpstr>Arial Unicode MS</vt:lpstr>
      <vt:lpstr>等线</vt:lpstr>
      <vt:lpstr>等线 Light</vt:lpstr>
      <vt:lpstr>汉仪中等线KW</vt:lpstr>
      <vt:lpstr>微软雅黑</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ぇッャ</cp:lastModifiedBy>
  <cp:revision>145</cp:revision>
  <dcterms:created xsi:type="dcterms:W3CDTF">2024-08-30T07:34:22Z</dcterms:created>
  <dcterms:modified xsi:type="dcterms:W3CDTF">2024-08-30T07:34:22Z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0x0101003EB24A66A8D4554CB33953024C7AF022</vt:lpwstr>
  </property>
  <property fmtid="{D5CDD505-2E9C-101B-9397-08002B2CF9AE}" pid="3" name="ICV">
    <vt:lpwstr>C064835F561B18ADFD75D1663EDC50E9_43</vt:lpwstr>
  </property>
  <property fmtid="{D5CDD505-2E9C-101B-9397-08002B2CF9AE}" pid="4" name="KSOProductBuildVer">
    <vt:lpwstr>2052-6.2.0.8299</vt:lpwstr>
  </property>
</Properties>
</file>